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60" r:id="rId5"/>
    <p:sldId id="273" r:id="rId6"/>
    <p:sldId id="272" r:id="rId7"/>
    <p:sldId id="271" r:id="rId8"/>
    <p:sldId id="270" r:id="rId9"/>
    <p:sldId id="269" r:id="rId10"/>
    <p:sldId id="268" r:id="rId11"/>
    <p:sldId id="267" r:id="rId12"/>
    <p:sldId id="266" r:id="rId13"/>
    <p:sldId id="265" r:id="rId14"/>
    <p:sldId id="264" r:id="rId15"/>
    <p:sldId id="274" r:id="rId16"/>
    <p:sldId id="275" r:id="rId17"/>
    <p:sldId id="263" r:id="rId18"/>
    <p:sldId id="262" r:id="rId19"/>
    <p:sldId id="261"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105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4691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4794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08925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6141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0954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225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9563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77707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05080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59614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5/11/2021</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76723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5/11/2021</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960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lendar on table">
            <a:extLst>
              <a:ext uri="{FF2B5EF4-FFF2-40B4-BE49-F238E27FC236}">
                <a16:creationId xmlns:a16="http://schemas.microsoft.com/office/drawing/2014/main" id="{1D4458F7-7E4A-4E35-8557-C8BA2A243835}"/>
              </a:ext>
            </a:extLst>
          </p:cNvPr>
          <p:cNvPicPr>
            <a:picLocks noChangeAspect="1"/>
          </p:cNvPicPr>
          <p:nvPr/>
        </p:nvPicPr>
        <p:blipFill rotWithShape="1">
          <a:blip r:embed="rId2">
            <a:alphaModFix amt="40000"/>
          </a:blip>
          <a:srcRect b="15732"/>
          <a:stretch/>
        </p:blipFill>
        <p:spPr>
          <a:xfrm>
            <a:off x="20" y="152"/>
            <a:ext cx="12191980" cy="6857848"/>
          </a:xfrm>
          <a:prstGeom prst="rect">
            <a:avLst/>
          </a:prstGeom>
        </p:spPr>
      </p:pic>
      <p:sp>
        <p:nvSpPr>
          <p:cNvPr id="2" name="Title 1">
            <a:extLst>
              <a:ext uri="{FF2B5EF4-FFF2-40B4-BE49-F238E27FC236}">
                <a16:creationId xmlns:a16="http://schemas.microsoft.com/office/drawing/2014/main" id="{AB21BDEA-73B4-4AB5-ADEA-EA329F79E547}"/>
              </a:ext>
            </a:extLst>
          </p:cNvPr>
          <p:cNvSpPr>
            <a:spLocks noGrp="1"/>
          </p:cNvSpPr>
          <p:nvPr>
            <p:ph type="ctrTitle"/>
          </p:nvPr>
        </p:nvSpPr>
        <p:spPr>
          <a:xfrm>
            <a:off x="912629" y="1371600"/>
            <a:ext cx="5758628" cy="2696866"/>
          </a:xfrm>
        </p:spPr>
        <p:txBody>
          <a:bodyPr anchor="t">
            <a:normAutofit/>
          </a:bodyPr>
          <a:lstStyle/>
          <a:p>
            <a:r>
              <a:rPr lang="en-US">
                <a:solidFill>
                  <a:srgbClr val="FFFFFF"/>
                </a:solidFill>
              </a:rPr>
              <a:t>18 months in a pandemic</a:t>
            </a:r>
          </a:p>
        </p:txBody>
      </p:sp>
      <p:sp>
        <p:nvSpPr>
          <p:cNvPr id="3" name="Subtitle 2">
            <a:extLst>
              <a:ext uri="{FF2B5EF4-FFF2-40B4-BE49-F238E27FC236}">
                <a16:creationId xmlns:a16="http://schemas.microsoft.com/office/drawing/2014/main" id="{E263B209-25E2-4C34-B3A6-325F585CE661}"/>
              </a:ext>
            </a:extLst>
          </p:cNvPr>
          <p:cNvSpPr>
            <a:spLocks noGrp="1"/>
          </p:cNvSpPr>
          <p:nvPr>
            <p:ph type="subTitle" idx="1"/>
          </p:nvPr>
        </p:nvSpPr>
        <p:spPr>
          <a:xfrm>
            <a:off x="912629" y="4584879"/>
            <a:ext cx="5935540" cy="1287887"/>
          </a:xfrm>
        </p:spPr>
        <p:txBody>
          <a:bodyPr anchor="b">
            <a:normAutofit/>
          </a:bodyPr>
          <a:lstStyle/>
          <a:p>
            <a:r>
              <a:rPr lang="en-US">
                <a:solidFill>
                  <a:srgbClr val="FFFFFF"/>
                </a:solidFill>
              </a:rPr>
              <a:t>By Jeremiah Coey</a:t>
            </a:r>
          </a:p>
        </p:txBody>
      </p:sp>
      <p:cxnSp>
        <p:nvCxnSpPr>
          <p:cNvPr id="13" name="Straight Connector 12">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3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ock, sky, tower&#10;&#10;Description automatically generated">
            <a:extLst>
              <a:ext uri="{FF2B5EF4-FFF2-40B4-BE49-F238E27FC236}">
                <a16:creationId xmlns:a16="http://schemas.microsoft.com/office/drawing/2014/main" id="{692EC959-7081-477B-A152-E071EBEA8777}"/>
              </a:ext>
            </a:extLst>
          </p:cNvPr>
          <p:cNvPicPr>
            <a:picLocks noChangeAspect="1"/>
          </p:cNvPicPr>
          <p:nvPr/>
        </p:nvPicPr>
        <p:blipFill rotWithShape="1">
          <a:blip r:embed="rId2">
            <a:extLst>
              <a:ext uri="{28A0092B-C50C-407E-A947-70E740481C1C}">
                <a14:useLocalDpi xmlns:a14="http://schemas.microsoft.com/office/drawing/2010/main" val="0"/>
              </a:ext>
            </a:extLst>
          </a:blip>
          <a:srcRect l="22501" r="1055"/>
          <a:stretch/>
        </p:blipFill>
        <p:spPr>
          <a:xfrm>
            <a:off x="20" y="14666"/>
            <a:ext cx="12191980" cy="6857848"/>
          </a:xfrm>
          <a:prstGeom prst="rect">
            <a:avLst/>
          </a:prstGeom>
        </p:spPr>
      </p:pic>
      <p:sp>
        <p:nvSpPr>
          <p:cNvPr id="24" name="Rectangle 23">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9071429" cy="1950012"/>
          </a:xfrm>
        </p:spPr>
        <p:txBody>
          <a:bodyPr vert="horz" lIns="91440" tIns="45720" rIns="91440" bIns="45720" rtlCol="0" anchor="t">
            <a:normAutofit/>
          </a:bodyPr>
          <a:lstStyle/>
          <a:p>
            <a:r>
              <a:rPr lang="en-US" b="1" u="sng" dirty="0">
                <a:solidFill>
                  <a:srgbClr val="FFFFFF"/>
                </a:solidFill>
              </a:rPr>
              <a:t>August 2020</a:t>
            </a:r>
            <a:br>
              <a:rPr lang="en-US" b="1" dirty="0">
                <a:solidFill>
                  <a:srgbClr val="FFFFFF"/>
                </a:solidFill>
              </a:rPr>
            </a:br>
            <a:r>
              <a:rPr lang="en-US" b="1" i="1" dirty="0">
                <a:solidFill>
                  <a:srgbClr val="FFFFFF"/>
                </a:solidFill>
              </a:rPr>
              <a:t>“Changing Places &amp; Familiar Faces”</a:t>
            </a:r>
          </a:p>
        </p:txBody>
      </p:sp>
      <p:cxnSp>
        <p:nvCxnSpPr>
          <p:cNvPr id="26" name="Straight Connector 25">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dog sitting on a bed&#10;&#10;Description automatically generated with medium confidence">
            <a:extLst>
              <a:ext uri="{FF2B5EF4-FFF2-40B4-BE49-F238E27FC236}">
                <a16:creationId xmlns:a16="http://schemas.microsoft.com/office/drawing/2014/main" id="{3CF2331A-F939-4123-8C54-832B9DD9C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109" y="3209109"/>
            <a:ext cx="3648891" cy="3648891"/>
          </a:xfrm>
          <a:prstGeom prst="rect">
            <a:avLst/>
          </a:prstGeom>
        </p:spPr>
      </p:pic>
      <p:sp>
        <p:nvSpPr>
          <p:cNvPr id="10" name="TextBox 9">
            <a:extLst>
              <a:ext uri="{FF2B5EF4-FFF2-40B4-BE49-F238E27FC236}">
                <a16:creationId xmlns:a16="http://schemas.microsoft.com/office/drawing/2014/main" id="{6C7615C2-AB51-4569-9358-E8C5F9E25EAD}"/>
              </a:ext>
            </a:extLst>
          </p:cNvPr>
          <p:cNvSpPr txBox="1"/>
          <p:nvPr/>
        </p:nvSpPr>
        <p:spPr>
          <a:xfrm>
            <a:off x="829426" y="3245995"/>
            <a:ext cx="7412576" cy="3708708"/>
          </a:xfrm>
          <a:prstGeom prst="rect">
            <a:avLst/>
          </a:prstGeom>
          <a:noFill/>
        </p:spPr>
        <p:txBody>
          <a:bodyPr wrap="square" rtlCol="0">
            <a:spAutoFit/>
          </a:bodyPr>
          <a:lstStyle/>
          <a:p>
            <a:pPr>
              <a:spcAft>
                <a:spcPts val="600"/>
              </a:spcAft>
            </a:pPr>
            <a:r>
              <a:rPr lang="en-US" sz="2000" b="1" dirty="0">
                <a:solidFill>
                  <a:schemeClr val="bg1"/>
                </a:solidFill>
              </a:rPr>
              <a:t>After 5 months of isolation, things relaxed a bit and I met up with people for the first time since classes were suspended. I spent a weekend with my family, whom I hadn’t seen in a year. I also brought a new addition home- my aunt gave me her dog to come live with me, which was exciting for both him and I. </a:t>
            </a:r>
          </a:p>
          <a:p>
            <a:pPr>
              <a:spcAft>
                <a:spcPts val="600"/>
              </a:spcAft>
            </a:pPr>
            <a:r>
              <a:rPr lang="en-US" sz="2000" b="1" dirty="0">
                <a:solidFill>
                  <a:schemeClr val="bg1"/>
                </a:solidFill>
              </a:rPr>
              <a:t>I had been talking and texting with someone for a few months and we were finally able to meet up in person. We began “officially” dating soon after. </a:t>
            </a:r>
          </a:p>
          <a:p>
            <a:pPr>
              <a:spcAft>
                <a:spcPts val="600"/>
              </a:spcAft>
            </a:pPr>
            <a:r>
              <a:rPr lang="en-US" sz="2000" b="1" dirty="0">
                <a:solidFill>
                  <a:schemeClr val="bg1"/>
                </a:solidFill>
              </a:rPr>
              <a:t>I also moved to Eau Claire and transferred to the university from the technical college, which was exciting.</a:t>
            </a:r>
          </a:p>
          <a:p>
            <a:pPr>
              <a:spcAft>
                <a:spcPts val="600"/>
              </a:spcAft>
            </a:pPr>
            <a:r>
              <a:rPr lang="en-US" sz="2000" b="1" dirty="0">
                <a:solidFill>
                  <a:schemeClr val="bg1"/>
                </a:solidFill>
              </a:rPr>
              <a:t>Things were finally looking up and I was excited for the future.</a:t>
            </a:r>
          </a:p>
        </p:txBody>
      </p:sp>
    </p:spTree>
    <p:extLst>
      <p:ext uri="{BB962C8B-B14F-4D97-AF65-F5344CB8AC3E}">
        <p14:creationId xmlns:p14="http://schemas.microsoft.com/office/powerpoint/2010/main" val="241417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1A1B1C-9816-43B7-9058-68548AEF5F33}"/>
              </a:ext>
            </a:extLst>
          </p:cNvPr>
          <p:cNvPicPr>
            <a:picLocks noChangeAspect="1"/>
          </p:cNvPicPr>
          <p:nvPr/>
        </p:nvPicPr>
        <p:blipFill>
          <a:blip r:embed="rId2">
            <a:extLst>
              <a:ext uri="{28A0092B-C50C-407E-A947-70E740481C1C}">
                <a14:useLocalDpi xmlns:a14="http://schemas.microsoft.com/office/drawing/2010/main" val="0"/>
              </a:ext>
            </a:extLst>
          </a:blip>
          <a:srcRect l="13734" r="13734"/>
          <a:stretch/>
        </p:blipFill>
        <p:spPr>
          <a:xfrm>
            <a:off x="-1" y="10"/>
            <a:ext cx="8829205" cy="6857989"/>
          </a:xfrm>
          <a:prstGeom prst="rect">
            <a:avLst/>
          </a:prstGeom>
        </p:spPr>
      </p:pic>
      <p:sp>
        <p:nvSpPr>
          <p:cNvPr id="19" name="Rectangle 18">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 y="0"/>
            <a:ext cx="7706130" cy="6858000"/>
          </a:xfrm>
          <a:prstGeom prst="rect">
            <a:avLst/>
          </a:prstGeom>
          <a:gradFill flip="none" rotWithShape="1">
            <a:gsLst>
              <a:gs pos="2000">
                <a:schemeClr val="tx2">
                  <a:lumMod val="50000"/>
                  <a:alpha val="0"/>
                </a:schemeClr>
              </a:gs>
              <a:gs pos="57000">
                <a:srgbClr val="0E0D12">
                  <a:alpha val="58000"/>
                </a:srgbClr>
              </a:gs>
              <a:gs pos="70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8829204" cy="1669144"/>
          </a:xfrm>
        </p:spPr>
        <p:txBody>
          <a:bodyPr vert="horz" lIns="91440" tIns="45720" rIns="91440" bIns="45720" rtlCol="0" anchor="t">
            <a:normAutofit/>
          </a:bodyPr>
          <a:lstStyle/>
          <a:p>
            <a:r>
              <a:rPr lang="en-US" b="1" u="sng" dirty="0">
                <a:solidFill>
                  <a:srgbClr val="FFFFFF"/>
                </a:solidFill>
              </a:rPr>
              <a:t>September 2020</a:t>
            </a:r>
            <a:br>
              <a:rPr lang="en-US" b="1" dirty="0">
                <a:solidFill>
                  <a:srgbClr val="FFFFFF"/>
                </a:solidFill>
              </a:rPr>
            </a:br>
            <a:r>
              <a:rPr lang="en-US" b="1" i="1" dirty="0">
                <a:solidFill>
                  <a:srgbClr val="FFFFFF"/>
                </a:solidFill>
              </a:rPr>
              <a:t>“This Could’ve Been Handled Better”</a:t>
            </a:r>
          </a:p>
        </p:txBody>
      </p:sp>
      <p:pic>
        <p:nvPicPr>
          <p:cNvPr id="8" name="Picture 7">
            <a:extLst>
              <a:ext uri="{FF2B5EF4-FFF2-40B4-BE49-F238E27FC236}">
                <a16:creationId xmlns:a16="http://schemas.microsoft.com/office/drawing/2014/main" id="{5C9250B8-BBD8-4CB0-8CDC-913A0D7F65D9}"/>
              </a:ext>
            </a:extLst>
          </p:cNvPr>
          <p:cNvPicPr>
            <a:picLocks noChangeAspect="1"/>
          </p:cNvPicPr>
          <p:nvPr/>
        </p:nvPicPr>
        <p:blipFill>
          <a:blip r:embed="rId3">
            <a:extLst>
              <a:ext uri="{28A0092B-C50C-407E-A947-70E740481C1C}">
                <a14:useLocalDpi xmlns:a14="http://schemas.microsoft.com/office/drawing/2010/main" val="0"/>
              </a:ext>
            </a:extLst>
          </a:blip>
          <a:srcRect l="1004" r="1004"/>
          <a:stretch/>
        </p:blipFill>
        <p:spPr>
          <a:xfrm>
            <a:off x="8829206" y="-1"/>
            <a:ext cx="3362793" cy="2288905"/>
          </a:xfrm>
          <a:prstGeom prst="rect">
            <a:avLst/>
          </a:prstGeom>
        </p:spPr>
      </p:pic>
      <p:pic>
        <p:nvPicPr>
          <p:cNvPr id="10" name="Picture 9">
            <a:extLst>
              <a:ext uri="{FF2B5EF4-FFF2-40B4-BE49-F238E27FC236}">
                <a16:creationId xmlns:a16="http://schemas.microsoft.com/office/drawing/2014/main" id="{9D9E7567-8542-43F0-8437-7A8F564B7372}"/>
              </a:ext>
            </a:extLst>
          </p:cNvPr>
          <p:cNvPicPr>
            <a:picLocks noChangeAspect="1"/>
          </p:cNvPicPr>
          <p:nvPr/>
        </p:nvPicPr>
        <p:blipFill>
          <a:blip r:embed="rId4">
            <a:extLst>
              <a:ext uri="{28A0092B-C50C-407E-A947-70E740481C1C}">
                <a14:useLocalDpi xmlns:a14="http://schemas.microsoft.com/office/drawing/2010/main" val="0"/>
              </a:ext>
            </a:extLst>
          </a:blip>
          <a:srcRect l="913" r="913"/>
          <a:stretch/>
        </p:blipFill>
        <p:spPr>
          <a:xfrm>
            <a:off x="8829206" y="2288907"/>
            <a:ext cx="3362793" cy="2282116"/>
          </a:xfrm>
          <a:prstGeom prst="rect">
            <a:avLst/>
          </a:prstGeom>
        </p:spPr>
      </p:pic>
      <p:cxnSp>
        <p:nvCxnSpPr>
          <p:cNvPr id="21" name="Straight Connector 20">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3D31FE6-6501-4A48-B017-8F99DFBA0E26}"/>
              </a:ext>
            </a:extLst>
          </p:cNvPr>
          <p:cNvPicPr>
            <a:picLocks noChangeAspect="1"/>
          </p:cNvPicPr>
          <p:nvPr/>
        </p:nvPicPr>
        <p:blipFill>
          <a:blip r:embed="rId5">
            <a:extLst>
              <a:ext uri="{28A0092B-C50C-407E-A947-70E740481C1C}">
                <a14:useLocalDpi xmlns:a14="http://schemas.microsoft.com/office/drawing/2010/main" val="0"/>
              </a:ext>
            </a:extLst>
          </a:blip>
          <a:srcRect l="1126" r="1126"/>
          <a:stretch/>
        </p:blipFill>
        <p:spPr>
          <a:xfrm>
            <a:off x="8829206" y="4564505"/>
            <a:ext cx="3362793" cy="2293493"/>
          </a:xfrm>
          <a:prstGeom prst="rect">
            <a:avLst/>
          </a:prstGeom>
        </p:spPr>
      </p:pic>
      <p:sp>
        <p:nvSpPr>
          <p:cNvPr id="11" name="TextBox 10">
            <a:extLst>
              <a:ext uri="{FF2B5EF4-FFF2-40B4-BE49-F238E27FC236}">
                <a16:creationId xmlns:a16="http://schemas.microsoft.com/office/drawing/2014/main" id="{24A4BC0A-585E-4B19-83FD-16267D8B5615}"/>
              </a:ext>
            </a:extLst>
          </p:cNvPr>
          <p:cNvSpPr txBox="1"/>
          <p:nvPr/>
        </p:nvSpPr>
        <p:spPr>
          <a:xfrm>
            <a:off x="102824" y="1258570"/>
            <a:ext cx="4019233" cy="5663089"/>
          </a:xfrm>
          <a:prstGeom prst="rect">
            <a:avLst/>
          </a:prstGeom>
          <a:noFill/>
        </p:spPr>
        <p:txBody>
          <a:bodyPr wrap="square" rtlCol="0">
            <a:spAutoFit/>
          </a:bodyPr>
          <a:lstStyle/>
          <a:p>
            <a:pPr>
              <a:spcAft>
                <a:spcPts val="600"/>
              </a:spcAft>
            </a:pPr>
            <a:r>
              <a:rPr lang="en-US" b="1" dirty="0">
                <a:solidFill>
                  <a:schemeClr val="bg1"/>
                </a:solidFill>
              </a:rPr>
              <a:t>Our classes were changed on us at the last minute, causing major scheduling conflicts and added stress because it was too late to make adjustments.</a:t>
            </a:r>
          </a:p>
          <a:p>
            <a:pPr>
              <a:spcAft>
                <a:spcPts val="600"/>
              </a:spcAft>
            </a:pPr>
            <a:r>
              <a:rPr lang="en-US" b="1" dirty="0">
                <a:solidFill>
                  <a:schemeClr val="bg1"/>
                </a:solidFill>
              </a:rPr>
              <a:t>I purposely scheduled ONLY face-to-face classes because I know I struggle with online formats. </a:t>
            </a:r>
          </a:p>
          <a:p>
            <a:pPr>
              <a:spcAft>
                <a:spcPts val="600"/>
              </a:spcAft>
            </a:pPr>
            <a:r>
              <a:rPr lang="en-US" b="1" dirty="0">
                <a:solidFill>
                  <a:schemeClr val="bg1"/>
                </a:solidFill>
              </a:rPr>
              <a:t>Most classes became split, with half of class in-person and the other half online, then swapping every other class. Some classes just went to fully online.</a:t>
            </a:r>
          </a:p>
          <a:p>
            <a:pPr>
              <a:spcAft>
                <a:spcPts val="600"/>
              </a:spcAft>
            </a:pPr>
            <a:r>
              <a:rPr lang="en-US" b="1" dirty="0">
                <a:solidFill>
                  <a:schemeClr val="bg1"/>
                </a:solidFill>
              </a:rPr>
              <a:t>These changes made it an even bigger nightmare because I was new to the school and had not been given a tour due to Covid, so I didn’t know where anything was on campus.</a:t>
            </a:r>
          </a:p>
          <a:p>
            <a:endParaRPr lang="en-US" b="1" dirty="0">
              <a:solidFill>
                <a:schemeClr val="bg1"/>
              </a:solidFill>
            </a:endParaRPr>
          </a:p>
        </p:txBody>
      </p:sp>
      <p:sp>
        <p:nvSpPr>
          <p:cNvPr id="12" name="TextBox 11">
            <a:extLst>
              <a:ext uri="{FF2B5EF4-FFF2-40B4-BE49-F238E27FC236}">
                <a16:creationId xmlns:a16="http://schemas.microsoft.com/office/drawing/2014/main" id="{FE1E60D7-BA76-4332-8DDC-8EACFCFFDDAC}"/>
              </a:ext>
            </a:extLst>
          </p:cNvPr>
          <p:cNvSpPr txBox="1"/>
          <p:nvPr/>
        </p:nvSpPr>
        <p:spPr>
          <a:xfrm>
            <a:off x="5062392" y="1258570"/>
            <a:ext cx="3766611" cy="5509200"/>
          </a:xfrm>
          <a:prstGeom prst="rect">
            <a:avLst/>
          </a:prstGeom>
          <a:noFill/>
        </p:spPr>
        <p:txBody>
          <a:bodyPr wrap="square" rtlCol="0">
            <a:spAutoFit/>
          </a:bodyPr>
          <a:lstStyle/>
          <a:p>
            <a:pPr>
              <a:spcAft>
                <a:spcPts val="600"/>
              </a:spcAft>
            </a:pPr>
            <a:r>
              <a:rPr lang="en-US" b="1" dirty="0">
                <a:solidFill>
                  <a:schemeClr val="bg1"/>
                </a:solidFill>
              </a:rPr>
              <a:t>I went from having a carefully coordinated schedule of all face-to-face classes, having back-to-back schedules with enough time to get from each class to the next- to having scheduling conflicts with literally every class, and having one fully online class.</a:t>
            </a:r>
          </a:p>
          <a:p>
            <a:pPr>
              <a:spcAft>
                <a:spcPts val="600"/>
              </a:spcAft>
            </a:pPr>
            <a:r>
              <a:rPr lang="en-US" b="1" dirty="0">
                <a:solidFill>
                  <a:schemeClr val="bg1"/>
                </a:solidFill>
              </a:rPr>
              <a:t>I had the opposite days for in-person attendance with all my classes that followed each other. It was impossible to find a place on campus to do online classes, so I had 10 minutes to leave class, go home, and log in to my online class. Then after that class I had 10 minutes to return to school for my next in-person class. It was the most stressful semester of my life.</a:t>
            </a:r>
          </a:p>
        </p:txBody>
      </p:sp>
    </p:spTree>
    <p:extLst>
      <p:ext uri="{BB962C8B-B14F-4D97-AF65-F5344CB8AC3E}">
        <p14:creationId xmlns:p14="http://schemas.microsoft.com/office/powerpoint/2010/main" val="191654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7" name="Picture 36" descr="A person sitting on a couch&#10;&#10;Description automatically generated">
            <a:extLst>
              <a:ext uri="{FF2B5EF4-FFF2-40B4-BE49-F238E27FC236}">
                <a16:creationId xmlns:a16="http://schemas.microsoft.com/office/drawing/2014/main" id="{1D4B38D5-5D3A-4323-B0C7-959C7CE21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 y="-761"/>
            <a:ext cx="12190644" cy="6858761"/>
          </a:xfrm>
          <a:prstGeom prst="rect">
            <a:avLst/>
          </a:prstGeom>
        </p:spPr>
      </p:pic>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4180010" cy="1783895"/>
          </a:xfrm>
        </p:spPr>
        <p:txBody>
          <a:bodyPr vert="horz" lIns="91440" tIns="45720" rIns="91440" bIns="45720" rtlCol="0" anchor="t">
            <a:normAutofit/>
          </a:bodyPr>
          <a:lstStyle/>
          <a:p>
            <a:r>
              <a:rPr lang="en-US" b="1" u="sng" dirty="0">
                <a:solidFill>
                  <a:srgbClr val="FFFFFF"/>
                </a:solidFill>
              </a:rPr>
              <a:t>October 2020</a:t>
            </a:r>
            <a:br>
              <a:rPr lang="en-US" b="1" dirty="0">
                <a:solidFill>
                  <a:srgbClr val="FFFFFF"/>
                </a:solidFill>
              </a:rPr>
            </a:br>
            <a:r>
              <a:rPr lang="en-US" b="1" i="1" dirty="0">
                <a:solidFill>
                  <a:srgbClr val="FFFFFF"/>
                </a:solidFill>
              </a:rPr>
              <a:t>“Not a good mix”</a:t>
            </a:r>
          </a:p>
        </p:txBody>
      </p:sp>
      <p:pic>
        <p:nvPicPr>
          <p:cNvPr id="33" name="Picture 32" descr="A person holding a sign&#10;&#10;Description automatically generated with medium confidence">
            <a:extLst>
              <a:ext uri="{FF2B5EF4-FFF2-40B4-BE49-F238E27FC236}">
                <a16:creationId xmlns:a16="http://schemas.microsoft.com/office/drawing/2014/main" id="{0EAA132D-054A-439C-89E3-0564838AB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165" y="8201"/>
            <a:ext cx="3648483" cy="1614935"/>
          </a:xfrm>
          <a:prstGeom prst="rect">
            <a:avLst/>
          </a:prstGeom>
        </p:spPr>
      </p:pic>
      <p:pic>
        <p:nvPicPr>
          <p:cNvPr id="35" name="Picture 34">
            <a:extLst>
              <a:ext uri="{FF2B5EF4-FFF2-40B4-BE49-F238E27FC236}">
                <a16:creationId xmlns:a16="http://schemas.microsoft.com/office/drawing/2014/main" id="{4C014E52-5B97-4C14-8A82-50B102AFB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684" y="1069"/>
            <a:ext cx="3648483" cy="1629197"/>
          </a:xfrm>
          <a:prstGeom prst="rect">
            <a:avLst/>
          </a:prstGeom>
        </p:spPr>
      </p:pic>
      <p:sp>
        <p:nvSpPr>
          <p:cNvPr id="39" name="TextBox 38">
            <a:extLst>
              <a:ext uri="{FF2B5EF4-FFF2-40B4-BE49-F238E27FC236}">
                <a16:creationId xmlns:a16="http://schemas.microsoft.com/office/drawing/2014/main" id="{2108F826-FC2B-4034-9AE5-A93988EA1F0C}"/>
              </a:ext>
            </a:extLst>
          </p:cNvPr>
          <p:cNvSpPr txBox="1"/>
          <p:nvPr/>
        </p:nvSpPr>
        <p:spPr>
          <a:xfrm>
            <a:off x="5352" y="1623136"/>
            <a:ext cx="4876980" cy="5309146"/>
          </a:xfrm>
          <a:prstGeom prst="rect">
            <a:avLst/>
          </a:prstGeom>
          <a:noFill/>
        </p:spPr>
        <p:txBody>
          <a:bodyPr wrap="square" rtlCol="0">
            <a:spAutoFit/>
          </a:bodyPr>
          <a:lstStyle/>
          <a:p>
            <a:pPr>
              <a:spcAft>
                <a:spcPts val="600"/>
              </a:spcAft>
            </a:pPr>
            <a:r>
              <a:rPr lang="en-US" b="1" dirty="0">
                <a:solidFill>
                  <a:schemeClr val="bg1"/>
                </a:solidFill>
              </a:rPr>
              <a:t>In a normal year, this would already be a difficult time of year for me- I have bipolar disorder, so seasonal changes trigger depression- and the mid-semester stress levels from school begin to rise...</a:t>
            </a:r>
          </a:p>
          <a:p>
            <a:pPr>
              <a:spcAft>
                <a:spcPts val="600"/>
              </a:spcAft>
            </a:pPr>
            <a:r>
              <a:rPr lang="en-US" b="1" dirty="0">
                <a:solidFill>
                  <a:schemeClr val="bg1"/>
                </a:solidFill>
              </a:rPr>
              <a:t>But this was not a normal year- This was an election year, with the most polarized campaigns of my lifetime. Everything was highly politicized, especially Covid.</a:t>
            </a:r>
          </a:p>
          <a:p>
            <a:pPr>
              <a:spcAft>
                <a:spcPts val="600"/>
              </a:spcAft>
            </a:pPr>
            <a:r>
              <a:rPr lang="en-US" b="1" dirty="0">
                <a:solidFill>
                  <a:schemeClr val="bg1"/>
                </a:solidFill>
              </a:rPr>
              <a:t>Covid had found it’s way into nearly every aspect of our lives. That was exacerbated by the politicization of Covid &amp; public health, and the polarization of the people. At one end were countless doomsayers spreading fear and panic, while at the other end were masses of conspiracy theorists spreading misinformation and claiming the virus is just a hoax.</a:t>
            </a:r>
          </a:p>
          <a:p>
            <a:pPr>
              <a:spcAft>
                <a:spcPts val="600"/>
              </a:spcAft>
            </a:pPr>
            <a:endParaRPr lang="en-US" b="1" dirty="0">
              <a:solidFill>
                <a:schemeClr val="bg1"/>
              </a:solidFill>
            </a:endParaRPr>
          </a:p>
        </p:txBody>
      </p:sp>
      <p:sp>
        <p:nvSpPr>
          <p:cNvPr id="40" name="TextBox 39">
            <a:extLst>
              <a:ext uri="{FF2B5EF4-FFF2-40B4-BE49-F238E27FC236}">
                <a16:creationId xmlns:a16="http://schemas.microsoft.com/office/drawing/2014/main" id="{DDAC0AF5-D2B2-44A6-861F-06A35FD03644}"/>
              </a:ext>
            </a:extLst>
          </p:cNvPr>
          <p:cNvSpPr txBox="1"/>
          <p:nvPr/>
        </p:nvSpPr>
        <p:spPr>
          <a:xfrm>
            <a:off x="4887684" y="5668633"/>
            <a:ext cx="7100644" cy="923330"/>
          </a:xfrm>
          <a:prstGeom prst="rect">
            <a:avLst/>
          </a:prstGeom>
          <a:noFill/>
        </p:spPr>
        <p:txBody>
          <a:bodyPr wrap="square" rtlCol="0">
            <a:spAutoFit/>
          </a:bodyPr>
          <a:lstStyle/>
          <a:p>
            <a:r>
              <a:rPr lang="en-US" b="1" dirty="0">
                <a:solidFill>
                  <a:schemeClr val="bg1"/>
                </a:solidFill>
              </a:rPr>
              <a:t>Lies and misinformation were more common than the truth, panic was rampant, friends and family were fighting and even disavowing each other... Anger, stress, anxiety, exhaustion- it was chaos.</a:t>
            </a:r>
          </a:p>
        </p:txBody>
      </p:sp>
    </p:spTree>
    <p:extLst>
      <p:ext uri="{BB962C8B-B14F-4D97-AF65-F5344CB8AC3E}">
        <p14:creationId xmlns:p14="http://schemas.microsoft.com/office/powerpoint/2010/main" val="357789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52FAB7B-42C1-46AA-9C68-7AD281066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B29F9D-6F01-442A-BF80-E7831EA577A3}"/>
              </a:ext>
            </a:extLst>
          </p:cNvPr>
          <p:cNvPicPr>
            <a:picLocks noChangeAspect="1"/>
          </p:cNvPicPr>
          <p:nvPr/>
        </p:nvPicPr>
        <p:blipFill>
          <a:blip r:embed="rId2">
            <a:extLst>
              <a:ext uri="{28A0092B-C50C-407E-A947-70E740481C1C}">
                <a14:useLocalDpi xmlns:a14="http://schemas.microsoft.com/office/drawing/2010/main" val="0"/>
              </a:ext>
            </a:extLst>
          </a:blip>
          <a:srcRect t="94" b="94"/>
          <a:stretch/>
        </p:blipFill>
        <p:spPr>
          <a:xfrm>
            <a:off x="2" y="152"/>
            <a:ext cx="12191998" cy="6857848"/>
          </a:xfrm>
          <a:prstGeom prst="rect">
            <a:avLst/>
          </a:prstGeom>
        </p:spPr>
      </p:pic>
      <p:sp>
        <p:nvSpPr>
          <p:cNvPr id="24" name="Rectangle 23">
            <a:extLst>
              <a:ext uri="{FF2B5EF4-FFF2-40B4-BE49-F238E27FC236}">
                <a16:creationId xmlns:a16="http://schemas.microsoft.com/office/drawing/2014/main" id="{F905206B-651D-4874-B365-85CC5F9C8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152"/>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8998226" cy="2933952"/>
          </a:xfrm>
        </p:spPr>
        <p:txBody>
          <a:bodyPr vert="horz" lIns="91440" tIns="45720" rIns="91440" bIns="45720" rtlCol="0" anchor="t">
            <a:normAutofit/>
          </a:bodyPr>
          <a:lstStyle/>
          <a:p>
            <a:r>
              <a:rPr lang="en-US" b="1" u="sng" dirty="0">
                <a:solidFill>
                  <a:srgbClr val="FFFFFF"/>
                </a:solidFill>
              </a:rPr>
              <a:t>November 2020</a:t>
            </a:r>
            <a:br>
              <a:rPr lang="en-US" b="1" u="sng" dirty="0">
                <a:solidFill>
                  <a:srgbClr val="FFFFFF"/>
                </a:solidFill>
              </a:rPr>
            </a:br>
            <a:r>
              <a:rPr lang="en-US" b="1" u="sng" dirty="0">
                <a:solidFill>
                  <a:srgbClr val="FFFFFF"/>
                </a:solidFill>
              </a:rPr>
              <a:t>“</a:t>
            </a:r>
            <a:r>
              <a:rPr lang="en-US" b="1" i="1" dirty="0">
                <a:solidFill>
                  <a:srgbClr val="FFFFFF"/>
                </a:solidFill>
              </a:rPr>
              <a:t>I Need a Break”</a:t>
            </a:r>
          </a:p>
        </p:txBody>
      </p:sp>
      <p:cxnSp>
        <p:nvCxnSpPr>
          <p:cNvPr id="26" name="Straight Connector 25">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656160E-CA62-48F8-8865-1E4E6A0E25ED}"/>
              </a:ext>
            </a:extLst>
          </p:cNvPr>
          <p:cNvSpPr txBox="1"/>
          <p:nvPr/>
        </p:nvSpPr>
        <p:spPr>
          <a:xfrm>
            <a:off x="9409043" y="1189293"/>
            <a:ext cx="3008241" cy="5478423"/>
          </a:xfrm>
          <a:prstGeom prst="rect">
            <a:avLst/>
          </a:prstGeom>
          <a:noFill/>
        </p:spPr>
        <p:txBody>
          <a:bodyPr wrap="square" rtlCol="0">
            <a:spAutoFit/>
          </a:bodyPr>
          <a:lstStyle/>
          <a:p>
            <a:pPr>
              <a:spcAft>
                <a:spcPts val="600"/>
              </a:spcAft>
            </a:pPr>
            <a:r>
              <a:rPr lang="en-US" sz="2000" b="1" dirty="0">
                <a:solidFill>
                  <a:schemeClr val="bg1"/>
                </a:solidFill>
              </a:rPr>
              <a:t>I thought things would settle down after the election... I was wrong. Pretty much everything continued from before, but now claims of election fraud were added to the chaos.</a:t>
            </a:r>
          </a:p>
          <a:p>
            <a:pPr>
              <a:spcAft>
                <a:spcPts val="600"/>
              </a:spcAft>
            </a:pPr>
            <a:r>
              <a:rPr lang="en-US" sz="2000" b="1" dirty="0">
                <a:solidFill>
                  <a:schemeClr val="bg1"/>
                </a:solidFill>
              </a:rPr>
              <a:t>Overwhelmed and exhausted, I decided I needed a break and my girlfriend agreed...</a:t>
            </a:r>
          </a:p>
          <a:p>
            <a:pPr>
              <a:spcAft>
                <a:spcPts val="600"/>
              </a:spcAft>
            </a:pPr>
            <a:r>
              <a:rPr lang="en-US" sz="2000" b="1" dirty="0">
                <a:solidFill>
                  <a:schemeClr val="bg1"/>
                </a:solidFill>
              </a:rPr>
              <a:t>So, we rented a cute cabin on a hobby farm and spent Thanksgiving with alpacas and chickens!</a:t>
            </a:r>
          </a:p>
        </p:txBody>
      </p:sp>
    </p:spTree>
    <p:extLst>
      <p:ext uri="{BB962C8B-B14F-4D97-AF65-F5344CB8AC3E}">
        <p14:creationId xmlns:p14="http://schemas.microsoft.com/office/powerpoint/2010/main" val="145221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E1F4381-ECC1-467E-9196-F560213AF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612BE5-FE2A-4407-AF88-205A769F8DF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2863" b="2869"/>
          <a:stretch/>
        </p:blipFill>
        <p:spPr>
          <a:xfrm>
            <a:off x="1" y="152"/>
            <a:ext cx="12192000" cy="6857848"/>
          </a:xfrm>
          <a:prstGeom prst="rect">
            <a:avLst/>
          </a:prstGeom>
        </p:spPr>
      </p:pic>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5129449" cy="1716157"/>
          </a:xfrm>
        </p:spPr>
        <p:txBody>
          <a:bodyPr vert="horz" lIns="91440" tIns="45720" rIns="91440" bIns="45720" rtlCol="0" anchor="t">
            <a:normAutofit/>
          </a:bodyPr>
          <a:lstStyle/>
          <a:p>
            <a:r>
              <a:rPr lang="en-US" b="1" u="sng" dirty="0">
                <a:solidFill>
                  <a:srgbClr val="FFFFFF"/>
                </a:solidFill>
              </a:rPr>
              <a:t>December 2020</a:t>
            </a:r>
            <a:br>
              <a:rPr lang="en-US" b="1" dirty="0">
                <a:solidFill>
                  <a:srgbClr val="FFFFFF"/>
                </a:solidFill>
              </a:rPr>
            </a:br>
            <a:r>
              <a:rPr lang="en-US" b="1" i="1" dirty="0">
                <a:solidFill>
                  <a:srgbClr val="FFFFFF"/>
                </a:solidFill>
              </a:rPr>
              <a:t>“Just a Blur”</a:t>
            </a:r>
          </a:p>
        </p:txBody>
      </p:sp>
      <p:cxnSp>
        <p:nvCxnSpPr>
          <p:cNvPr id="15" name="Straight Connector 14">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8B4598-C67A-42AD-99CD-56B8087BE37A}"/>
              </a:ext>
            </a:extLst>
          </p:cNvPr>
          <p:cNvSpPr txBox="1"/>
          <p:nvPr/>
        </p:nvSpPr>
        <p:spPr>
          <a:xfrm>
            <a:off x="92765" y="1325217"/>
            <a:ext cx="3180522" cy="3170099"/>
          </a:xfrm>
          <a:prstGeom prst="rect">
            <a:avLst/>
          </a:prstGeom>
          <a:noFill/>
        </p:spPr>
        <p:txBody>
          <a:bodyPr wrap="square" rtlCol="0">
            <a:spAutoFit/>
          </a:bodyPr>
          <a:lstStyle/>
          <a:p>
            <a:r>
              <a:rPr lang="en-US" sz="2000" dirty="0">
                <a:solidFill>
                  <a:schemeClr val="bg1"/>
                </a:solidFill>
              </a:rPr>
              <a:t>With so much going on in the world and life, I just started to tune out. The pandemic, politics, social media, school, everything... It all became too much to process, so I tuned out and isolated. I can’t remember much from then, it’s all just a blur. </a:t>
            </a:r>
          </a:p>
        </p:txBody>
      </p:sp>
    </p:spTree>
    <p:extLst>
      <p:ext uri="{BB962C8B-B14F-4D97-AF65-F5344CB8AC3E}">
        <p14:creationId xmlns:p14="http://schemas.microsoft.com/office/powerpoint/2010/main" val="385245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boat, building, city&#10;&#10;Description automatically generated">
            <a:extLst>
              <a:ext uri="{FF2B5EF4-FFF2-40B4-BE49-F238E27FC236}">
                <a16:creationId xmlns:a16="http://schemas.microsoft.com/office/drawing/2014/main" id="{47852605-5132-40F5-BFF2-4D7CF007B2D8}"/>
              </a:ext>
            </a:extLst>
          </p:cNvPr>
          <p:cNvPicPr>
            <a:picLocks noChangeAspect="1"/>
          </p:cNvPicPr>
          <p:nvPr/>
        </p:nvPicPr>
        <p:blipFill rotWithShape="1">
          <a:blip r:embed="rId2">
            <a:extLst>
              <a:ext uri="{28A0092B-C50C-407E-A947-70E740481C1C}">
                <a14:useLocalDpi xmlns:a14="http://schemas.microsoft.com/office/drawing/2010/main" val="0"/>
              </a:ext>
            </a:extLst>
          </a:blip>
          <a:srcRect t="16974"/>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
            <a:ext cx="6997148" cy="1656524"/>
          </a:xfrm>
        </p:spPr>
        <p:txBody>
          <a:bodyPr vert="horz" lIns="91440" tIns="45720" rIns="91440" bIns="45720" rtlCol="0" anchor="t">
            <a:normAutofit/>
          </a:bodyPr>
          <a:lstStyle/>
          <a:p>
            <a:r>
              <a:rPr lang="en-US" b="1" dirty="0">
                <a:solidFill>
                  <a:srgbClr val="FFFFFF"/>
                </a:solidFill>
              </a:rPr>
              <a:t>January 2021</a:t>
            </a:r>
            <a:br>
              <a:rPr lang="en-US" b="1" dirty="0">
                <a:solidFill>
                  <a:srgbClr val="FFFFFF"/>
                </a:solidFill>
              </a:rPr>
            </a:br>
            <a:r>
              <a:rPr lang="en-US" b="1" dirty="0">
                <a:solidFill>
                  <a:srgbClr val="FFFFFF"/>
                </a:solidFill>
              </a:rPr>
              <a:t>“I Don’t Even Care Anymore”</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in clothing&#10;&#10;Description automatically generated with medium confidence">
            <a:extLst>
              <a:ext uri="{FF2B5EF4-FFF2-40B4-BE49-F238E27FC236}">
                <a16:creationId xmlns:a16="http://schemas.microsoft.com/office/drawing/2014/main" id="{24A7F77E-A874-4778-8490-99D8223D4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426" y="4861205"/>
            <a:ext cx="3551553" cy="1996796"/>
          </a:xfrm>
          <a:prstGeom prst="rect">
            <a:avLst/>
          </a:prstGeom>
        </p:spPr>
      </p:pic>
      <p:sp>
        <p:nvSpPr>
          <p:cNvPr id="7" name="TextBox 6">
            <a:extLst>
              <a:ext uri="{FF2B5EF4-FFF2-40B4-BE49-F238E27FC236}">
                <a16:creationId xmlns:a16="http://schemas.microsoft.com/office/drawing/2014/main" id="{52F6BEB2-42E9-4FC3-9782-B64FC7AE9974}"/>
              </a:ext>
            </a:extLst>
          </p:cNvPr>
          <p:cNvSpPr txBox="1"/>
          <p:nvPr/>
        </p:nvSpPr>
        <p:spPr>
          <a:xfrm>
            <a:off x="8568656" y="71103"/>
            <a:ext cx="3551553" cy="4801314"/>
          </a:xfrm>
          <a:prstGeom prst="rect">
            <a:avLst/>
          </a:prstGeom>
          <a:noFill/>
        </p:spPr>
        <p:txBody>
          <a:bodyPr wrap="square" rtlCol="0">
            <a:spAutoFit/>
          </a:bodyPr>
          <a:lstStyle/>
          <a:p>
            <a:r>
              <a:rPr lang="en-US" dirty="0">
                <a:solidFill>
                  <a:schemeClr val="bg1"/>
                </a:solidFill>
              </a:rPr>
              <a:t>We’re a year into this pandemic. Schools and businesses still have restrictions. President Trump continues to fuel the division in our country. Now we have a riot at our capitol. Thousands of conspiracy cuckoos stormed the capitol, some dressed like they were headed to some sort of 18</a:t>
            </a:r>
            <a:r>
              <a:rPr lang="en-US" baseline="30000" dirty="0">
                <a:solidFill>
                  <a:schemeClr val="bg1"/>
                </a:solidFill>
              </a:rPr>
              <a:t>th</a:t>
            </a:r>
            <a:r>
              <a:rPr lang="en-US" dirty="0">
                <a:solidFill>
                  <a:schemeClr val="bg1"/>
                </a:solidFill>
              </a:rPr>
              <a:t> century comic book convention. It was tragic, and I knew that, but I didn’t really care anymore. I was too exhausted to care. I had become a zombie, apathetic toward just about everything and doing just enough to survive each day at a time.</a:t>
            </a:r>
          </a:p>
        </p:txBody>
      </p:sp>
    </p:spTree>
    <p:extLst>
      <p:ext uri="{BB962C8B-B14F-4D97-AF65-F5344CB8AC3E}">
        <p14:creationId xmlns:p14="http://schemas.microsoft.com/office/powerpoint/2010/main" val="421856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with low confidence">
            <a:extLst>
              <a:ext uri="{FF2B5EF4-FFF2-40B4-BE49-F238E27FC236}">
                <a16:creationId xmlns:a16="http://schemas.microsoft.com/office/drawing/2014/main" id="{3E6DA90D-FC79-45DC-BD6A-58F79C2063AD}"/>
              </a:ext>
            </a:extLst>
          </p:cNvPr>
          <p:cNvPicPr>
            <a:picLocks noChangeAspect="1"/>
          </p:cNvPicPr>
          <p:nvPr/>
        </p:nvPicPr>
        <p:blipFill rotWithShape="1">
          <a:blip r:embed="rId2">
            <a:extLst>
              <a:ext uri="{28A0092B-C50C-407E-A947-70E740481C1C}">
                <a14:useLocalDpi xmlns:a14="http://schemas.microsoft.com/office/drawing/2010/main" val="0"/>
              </a:ext>
            </a:extLst>
          </a:blip>
          <a:srcRect t="17279"/>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134"/>
            <a:ext cx="4892948" cy="1628884"/>
          </a:xfrm>
        </p:spPr>
        <p:txBody>
          <a:bodyPr vert="horz" lIns="91440" tIns="45720" rIns="91440" bIns="45720" rtlCol="0" anchor="t">
            <a:normAutofit/>
          </a:bodyPr>
          <a:lstStyle/>
          <a:p>
            <a:r>
              <a:rPr lang="en-US" b="1" u="sng" dirty="0">
                <a:solidFill>
                  <a:srgbClr val="FFFFFF"/>
                </a:solidFill>
              </a:rPr>
              <a:t>February 2021</a:t>
            </a:r>
            <a:br>
              <a:rPr lang="en-US" b="1" dirty="0">
                <a:solidFill>
                  <a:srgbClr val="FFFFFF"/>
                </a:solidFill>
              </a:rPr>
            </a:br>
            <a:r>
              <a:rPr lang="en-US" b="1" i="1" dirty="0">
                <a:solidFill>
                  <a:srgbClr val="FFFFFF"/>
                </a:solidFill>
              </a:rPr>
              <a:t>“Light in the Tunnel”</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3782CD-CC4C-4A93-8310-30F4F6E1F43B}"/>
              </a:ext>
            </a:extLst>
          </p:cNvPr>
          <p:cNvSpPr txBox="1"/>
          <p:nvPr/>
        </p:nvSpPr>
        <p:spPr>
          <a:xfrm>
            <a:off x="7527234" y="198783"/>
            <a:ext cx="4664745" cy="2585323"/>
          </a:xfrm>
          <a:prstGeom prst="rect">
            <a:avLst/>
          </a:prstGeom>
          <a:noFill/>
        </p:spPr>
        <p:txBody>
          <a:bodyPr wrap="square" rtlCol="0">
            <a:spAutoFit/>
          </a:bodyPr>
          <a:lstStyle/>
          <a:p>
            <a:r>
              <a:rPr lang="en-US" dirty="0">
                <a:solidFill>
                  <a:schemeClr val="bg1"/>
                </a:solidFill>
              </a:rPr>
              <a:t>There’s finally some light at the end of the tunnel. We have a new president who aims to unite us, rather than divide us, and the vaccine rollout is underway. High-risk persons and healthcare workers have begun receiving their vaccinations, and the general public should be able to get theirs in early spring. I am so ready for Covid to no longer be forced into every aspect of our lives.</a:t>
            </a:r>
          </a:p>
        </p:txBody>
      </p:sp>
    </p:spTree>
    <p:extLst>
      <p:ext uri="{BB962C8B-B14F-4D97-AF65-F5344CB8AC3E}">
        <p14:creationId xmlns:p14="http://schemas.microsoft.com/office/powerpoint/2010/main" val="172657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outdoor, water, grass&#10;&#10;Description automatically generated">
            <a:extLst>
              <a:ext uri="{FF2B5EF4-FFF2-40B4-BE49-F238E27FC236}">
                <a16:creationId xmlns:a16="http://schemas.microsoft.com/office/drawing/2014/main" id="{B7E057E8-2881-4E15-B6A6-D9ADEC2C8E0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0556"/>
          <a:stretch/>
        </p:blipFill>
        <p:spPr>
          <a:xfrm>
            <a:off x="-1" y="10"/>
            <a:ext cx="12191999" cy="6857985"/>
          </a:xfrm>
          <a:prstGeom prst="rect">
            <a:avLst/>
          </a:prstGeom>
        </p:spPr>
      </p:pic>
      <p:sp>
        <p:nvSpPr>
          <p:cNvPr id="19" name="Rectangle 12">
            <a:extLst>
              <a:ext uri="{FF2B5EF4-FFF2-40B4-BE49-F238E27FC236}">
                <a16:creationId xmlns:a16="http://schemas.microsoft.com/office/drawing/2014/main" id="{D50741CA-59A3-4426-8205-D763C968E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3" y="14069"/>
            <a:ext cx="5296829" cy="1374942"/>
          </a:xfrm>
        </p:spPr>
        <p:txBody>
          <a:bodyPr vert="horz" lIns="91440" tIns="45720" rIns="91440" bIns="45720" rtlCol="0" anchor="b">
            <a:normAutofit/>
          </a:bodyPr>
          <a:lstStyle/>
          <a:p>
            <a:r>
              <a:rPr lang="en-US" b="1" u="sng" dirty="0">
                <a:solidFill>
                  <a:srgbClr val="FFFFFF"/>
                </a:solidFill>
              </a:rPr>
              <a:t>March 2021</a:t>
            </a:r>
            <a:br>
              <a:rPr lang="en-US" b="1" dirty="0">
                <a:solidFill>
                  <a:srgbClr val="FFFFFF"/>
                </a:solidFill>
              </a:rPr>
            </a:br>
            <a:r>
              <a:rPr lang="en-US" b="1" i="1" dirty="0">
                <a:solidFill>
                  <a:srgbClr val="FFFFFF"/>
                </a:solidFill>
              </a:rPr>
              <a:t>“Nice Weather”</a:t>
            </a:r>
          </a:p>
        </p:txBody>
      </p:sp>
      <p:cxnSp>
        <p:nvCxnSpPr>
          <p:cNvPr id="20" name="Straight Connector 14">
            <a:extLst>
              <a:ext uri="{FF2B5EF4-FFF2-40B4-BE49-F238E27FC236}">
                <a16:creationId xmlns:a16="http://schemas.microsoft.com/office/drawing/2014/main" id="{B05D162C-996E-4B39-A3EF-DB9D0EEF2E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5832424"/>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CB5FAC-5688-4915-BDEB-D93BC1871746}"/>
              </a:ext>
            </a:extLst>
          </p:cNvPr>
          <p:cNvSpPr txBox="1"/>
          <p:nvPr/>
        </p:nvSpPr>
        <p:spPr>
          <a:xfrm>
            <a:off x="182880" y="1413273"/>
            <a:ext cx="3792772" cy="3970318"/>
          </a:xfrm>
          <a:prstGeom prst="rect">
            <a:avLst/>
          </a:prstGeom>
          <a:noFill/>
        </p:spPr>
        <p:txBody>
          <a:bodyPr wrap="square" rtlCol="0">
            <a:spAutoFit/>
          </a:bodyPr>
          <a:lstStyle/>
          <a:p>
            <a:r>
              <a:rPr lang="en-US" dirty="0">
                <a:solidFill>
                  <a:schemeClr val="bg1"/>
                </a:solidFill>
              </a:rPr>
              <a:t>School is not going well, and our spring break was cancelled, but the weather has been better. The snow has all melted, the sun has been shining, and the temperature has been unseasonably warm. I’ve enjoyed opening the windows to get some fresh air in my home and taking my dog for walks. There’s not much else to be optimistic about currently because my mental health is in poor condition and I’m struggling with school and finances, but at least I’ve got nice weather.</a:t>
            </a:r>
          </a:p>
        </p:txBody>
      </p:sp>
    </p:spTree>
    <p:extLst>
      <p:ext uri="{BB962C8B-B14F-4D97-AF65-F5344CB8AC3E}">
        <p14:creationId xmlns:p14="http://schemas.microsoft.com/office/powerpoint/2010/main" val="344436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wall, indoor, blue&#10;&#10;Description automatically generated">
            <a:extLst>
              <a:ext uri="{FF2B5EF4-FFF2-40B4-BE49-F238E27FC236}">
                <a16:creationId xmlns:a16="http://schemas.microsoft.com/office/drawing/2014/main" id="{17A6FBAD-8F6D-42AC-AB9D-6CE588142DFE}"/>
              </a:ext>
            </a:extLst>
          </p:cNvPr>
          <p:cNvPicPr>
            <a:picLocks noChangeAspect="1"/>
          </p:cNvPicPr>
          <p:nvPr/>
        </p:nvPicPr>
        <p:blipFill rotWithShape="1">
          <a:blip r:embed="rId2">
            <a:extLst>
              <a:ext uri="{28A0092B-C50C-407E-A947-70E740481C1C}">
                <a14:useLocalDpi xmlns:a14="http://schemas.microsoft.com/office/drawing/2010/main" val="0"/>
              </a:ext>
            </a:extLst>
          </a:blip>
          <a:srcRect t="12382" b="3348"/>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4892948" cy="1444488"/>
          </a:xfrm>
        </p:spPr>
        <p:txBody>
          <a:bodyPr vert="horz" lIns="91440" tIns="45720" rIns="91440" bIns="45720" rtlCol="0" anchor="t">
            <a:normAutofit/>
          </a:bodyPr>
          <a:lstStyle/>
          <a:p>
            <a:r>
              <a:rPr lang="en-US" b="1" u="sng" dirty="0">
                <a:solidFill>
                  <a:srgbClr val="FFFFFF"/>
                </a:solidFill>
              </a:rPr>
              <a:t>April 2021</a:t>
            </a:r>
            <a:br>
              <a:rPr lang="en-US" dirty="0">
                <a:solidFill>
                  <a:srgbClr val="FFFFFF"/>
                </a:solidFill>
              </a:rPr>
            </a:br>
            <a:r>
              <a:rPr lang="en-US" b="1" i="1" dirty="0">
                <a:solidFill>
                  <a:srgbClr val="FFFFFF"/>
                </a:solidFill>
              </a:rPr>
              <a:t>“Final Push”</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4722BF-B06B-4A4C-9C48-1E83EC38FC9B}"/>
              </a:ext>
            </a:extLst>
          </p:cNvPr>
          <p:cNvSpPr txBox="1"/>
          <p:nvPr/>
        </p:nvSpPr>
        <p:spPr>
          <a:xfrm>
            <a:off x="129783" y="1285462"/>
            <a:ext cx="4203678" cy="5355312"/>
          </a:xfrm>
          <a:prstGeom prst="rect">
            <a:avLst/>
          </a:prstGeom>
          <a:noFill/>
        </p:spPr>
        <p:txBody>
          <a:bodyPr wrap="square" rtlCol="0">
            <a:spAutoFit/>
          </a:bodyPr>
          <a:lstStyle/>
          <a:p>
            <a:r>
              <a:rPr lang="en-US" dirty="0">
                <a:solidFill>
                  <a:schemeClr val="bg1"/>
                </a:solidFill>
              </a:rPr>
              <a:t>I was able to get fully vaccinated! Yay! Now the general public has begun receiving it also. Hopefully, enough people will get vaccinated so that this pandemic will become under control, and we can finally to get back to normal. I’m running on fumes at this point. School is the most important thing to me, but this year has been awful and I’m barely holding on. I had to withdraw from two classes because my grades were so poor. My remaining classes are not doing so well either, but if I can just finish the last few weeks then I should be able to pass them. I just need to hang on a little longer, then it will be over. Hopefully, after summer break, next school year will be back to normal so I can put this year behind me.</a:t>
            </a:r>
          </a:p>
        </p:txBody>
      </p:sp>
    </p:spTree>
    <p:extLst>
      <p:ext uri="{BB962C8B-B14F-4D97-AF65-F5344CB8AC3E}">
        <p14:creationId xmlns:p14="http://schemas.microsoft.com/office/powerpoint/2010/main" val="275995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366062"/>
            <a:ext cx="5183372" cy="2696866"/>
          </a:xfrm>
        </p:spPr>
        <p:txBody>
          <a:bodyPr vert="horz" lIns="91440" tIns="45720" rIns="91440" bIns="45720" rtlCol="0" anchor="t">
            <a:normAutofit/>
          </a:bodyPr>
          <a:lstStyle/>
          <a:p>
            <a:r>
              <a:rPr lang="en-US" b="1" u="sng" dirty="0"/>
              <a:t>May 2021</a:t>
            </a:r>
            <a:br>
              <a:rPr lang="en-US" b="1" dirty="0"/>
            </a:br>
            <a:r>
              <a:rPr lang="en-US" b="1" i="1" dirty="0"/>
              <a:t>“One Last Whirlwind”</a:t>
            </a:r>
          </a:p>
        </p:txBody>
      </p:sp>
      <p:cxnSp>
        <p:nvCxnSpPr>
          <p:cNvPr id="26" name="Straight Connector 25">
            <a:extLst>
              <a:ext uri="{FF2B5EF4-FFF2-40B4-BE49-F238E27FC236}">
                <a16:creationId xmlns:a16="http://schemas.microsoft.com/office/drawing/2014/main" id="{DFBFF65B-B357-4D0B-98E2-9A2AB7796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6B5CEF05-D8C1-4EE0-BAA4-B48C05CDEB68}"/>
              </a:ext>
            </a:extLst>
          </p:cNvPr>
          <p:cNvPicPr>
            <a:picLocks noChangeAspect="1"/>
          </p:cNvPicPr>
          <p:nvPr/>
        </p:nvPicPr>
        <p:blipFill rotWithShape="1">
          <a:blip r:embed="rId2">
            <a:extLst>
              <a:ext uri="{28A0092B-C50C-407E-A947-70E740481C1C}">
                <a14:useLocalDpi xmlns:a14="http://schemas.microsoft.com/office/drawing/2010/main" val="0"/>
              </a:ext>
            </a:extLst>
          </a:blip>
          <a:srcRect l="24595" r="21842" b="-3"/>
          <a:stretch/>
        </p:blipFill>
        <p:spPr>
          <a:xfrm>
            <a:off x="9360420" y="0"/>
            <a:ext cx="2836460" cy="3429000"/>
          </a:xfrm>
          <a:prstGeom prst="rect">
            <a:avLst/>
          </a:prstGeom>
        </p:spPr>
      </p:pic>
      <p:pic>
        <p:nvPicPr>
          <p:cNvPr id="8" name="Picture 7" descr="A person with the arms up in the air in front of a stack of books&#10;&#10;Description automatically generated with low confidence">
            <a:extLst>
              <a:ext uri="{FF2B5EF4-FFF2-40B4-BE49-F238E27FC236}">
                <a16:creationId xmlns:a16="http://schemas.microsoft.com/office/drawing/2014/main" id="{2470973F-236B-4FEE-B0AB-A3CD58ECC380}"/>
              </a:ext>
            </a:extLst>
          </p:cNvPr>
          <p:cNvPicPr>
            <a:picLocks noChangeAspect="1"/>
          </p:cNvPicPr>
          <p:nvPr/>
        </p:nvPicPr>
        <p:blipFill rotWithShape="1">
          <a:blip r:embed="rId3">
            <a:extLst>
              <a:ext uri="{28A0092B-C50C-407E-A947-70E740481C1C}">
                <a14:useLocalDpi xmlns:a14="http://schemas.microsoft.com/office/drawing/2010/main" val="0"/>
              </a:ext>
            </a:extLst>
          </a:blip>
          <a:srcRect l="24934" r="20188" b="3"/>
          <a:stretch/>
        </p:blipFill>
        <p:spPr>
          <a:xfrm>
            <a:off x="6519980" y="0"/>
            <a:ext cx="2840440" cy="3428990"/>
          </a:xfrm>
          <a:prstGeom prst="rect">
            <a:avLst/>
          </a:prstGeom>
        </p:spPr>
      </p:pic>
      <p:pic>
        <p:nvPicPr>
          <p:cNvPr id="6" name="Picture 5" descr="Text, logo&#10;&#10;Description automatically generated">
            <a:extLst>
              <a:ext uri="{FF2B5EF4-FFF2-40B4-BE49-F238E27FC236}">
                <a16:creationId xmlns:a16="http://schemas.microsoft.com/office/drawing/2014/main" id="{6526EB13-EF6C-4D49-BC68-72C95FF7FBE2}"/>
              </a:ext>
            </a:extLst>
          </p:cNvPr>
          <p:cNvPicPr>
            <a:picLocks noChangeAspect="1"/>
          </p:cNvPicPr>
          <p:nvPr/>
        </p:nvPicPr>
        <p:blipFill rotWithShape="1">
          <a:blip r:embed="rId4">
            <a:extLst>
              <a:ext uri="{28A0092B-C50C-407E-A947-70E740481C1C}">
                <a14:useLocalDpi xmlns:a14="http://schemas.microsoft.com/office/drawing/2010/main" val="0"/>
              </a:ext>
            </a:extLst>
          </a:blip>
          <a:srcRect t="5448" r="-2" b="4059"/>
          <a:stretch/>
        </p:blipFill>
        <p:spPr>
          <a:xfrm>
            <a:off x="6515100" y="3429000"/>
            <a:ext cx="5676900" cy="3429000"/>
          </a:xfrm>
          <a:prstGeom prst="rect">
            <a:avLst/>
          </a:prstGeom>
        </p:spPr>
      </p:pic>
      <p:sp>
        <p:nvSpPr>
          <p:cNvPr id="9" name="TextBox 8">
            <a:extLst>
              <a:ext uri="{FF2B5EF4-FFF2-40B4-BE49-F238E27FC236}">
                <a16:creationId xmlns:a16="http://schemas.microsoft.com/office/drawing/2014/main" id="{44072134-9E69-433E-B586-316D22C6C218}"/>
              </a:ext>
            </a:extLst>
          </p:cNvPr>
          <p:cNvSpPr txBox="1"/>
          <p:nvPr/>
        </p:nvSpPr>
        <p:spPr>
          <a:xfrm>
            <a:off x="232475" y="1714495"/>
            <a:ext cx="6013342" cy="5016373"/>
          </a:xfrm>
          <a:prstGeom prst="rect">
            <a:avLst/>
          </a:prstGeom>
          <a:noFill/>
        </p:spPr>
        <p:txBody>
          <a:bodyPr wrap="square" rtlCol="0">
            <a:spAutoFit/>
          </a:bodyPr>
          <a:lstStyle/>
          <a:p>
            <a:pPr marL="0" marR="0">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...And here come all the time-consuming projects at once, all with multiple parts, and most having confusing guidelines. It’s the end of the semester, which is stressful, but at least I get a break from Covid with my classes. I’ve studied, I know the subject material, I’m ready. A few projects and exams are all that separate me from finishing this semester, putting it behind me, and taking a break from everything school and Covid related.</a:t>
            </a:r>
          </a:p>
          <a:p>
            <a:pPr marL="0" marR="0">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I wear my mask, I social distance, and I’ve gotten vaccinated. Beyond that, I don’t want to even think about Covid at this point. I turn off the news when they talk about it, I skip past social media posts about it, I avoid conversations about it, I just want a reprieve from it. It has forced its way into almost every aspect of my life and I’m done with it. </a:t>
            </a:r>
          </a:p>
          <a:p>
            <a:pPr marL="0" marR="0">
              <a:lnSpc>
                <a:spcPct val="107000"/>
              </a:lnSpc>
              <a:spcBef>
                <a:spcPts val="0"/>
              </a:spcBef>
              <a:spcAft>
                <a:spcPts val="800"/>
              </a:spcAft>
            </a:pPr>
            <a:r>
              <a:rPr lang="en-US" sz="1600" b="1" dirty="0">
                <a:effectLst/>
                <a:ea typeface="Calibri" panose="020F0502020204030204" pitchFamily="34" charset="0"/>
                <a:cs typeface="Times New Roman" panose="02020603050405020304" pitchFamily="18" charset="0"/>
              </a:rPr>
              <a:t>Oh wait, </a:t>
            </a:r>
            <a:r>
              <a:rPr lang="en-US" sz="1600" b="1" dirty="0" err="1">
                <a:effectLst/>
                <a:ea typeface="Calibri" panose="020F0502020204030204" pitchFamily="34" charset="0"/>
                <a:cs typeface="Times New Roman" panose="02020603050405020304" pitchFamily="18" charset="0"/>
              </a:rPr>
              <a:t>nevermind</a:t>
            </a:r>
            <a:r>
              <a:rPr lang="en-US" sz="1600" b="1" dirty="0">
                <a:effectLst/>
                <a:ea typeface="Calibri" panose="020F0502020204030204" pitchFamily="34" charset="0"/>
                <a:cs typeface="Times New Roman" panose="02020603050405020304" pitchFamily="18" charset="0"/>
              </a:rPr>
              <a:t> about the Covid reprieve. Half of my classes now have projects specifically about Covid- the very last thing in the world that I want to be talking about, the thing that has found it’s way into every other aspect of my life, Covid- Has now become the subject of my final projects. Why?! Just why?</a:t>
            </a:r>
          </a:p>
        </p:txBody>
      </p:sp>
    </p:spTree>
    <p:extLst>
      <p:ext uri="{BB962C8B-B14F-4D97-AF65-F5344CB8AC3E}">
        <p14:creationId xmlns:p14="http://schemas.microsoft.com/office/powerpoint/2010/main" val="208766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market&#10;&#10;Description automatically generated with low confidence">
            <a:extLst>
              <a:ext uri="{FF2B5EF4-FFF2-40B4-BE49-F238E27FC236}">
                <a16:creationId xmlns:a16="http://schemas.microsoft.com/office/drawing/2014/main" id="{F373B10E-544F-4F3F-B306-63B8C7F46CF7}"/>
              </a:ext>
            </a:extLst>
          </p:cNvPr>
          <p:cNvPicPr>
            <a:picLocks noChangeAspect="1"/>
          </p:cNvPicPr>
          <p:nvPr/>
        </p:nvPicPr>
        <p:blipFill rotWithShape="1">
          <a:blip r:embed="rId2">
            <a:extLst>
              <a:ext uri="{28A0092B-C50C-407E-A947-70E740481C1C}">
                <a14:useLocalDpi xmlns:a14="http://schemas.microsoft.com/office/drawing/2010/main" val="0"/>
              </a:ext>
            </a:extLst>
          </a:blip>
          <a:srcRect r="14386"/>
          <a:stretch/>
        </p:blipFill>
        <p:spPr>
          <a:xfrm>
            <a:off x="-1" y="10"/>
            <a:ext cx="8829205" cy="6857989"/>
          </a:xfrm>
          <a:prstGeom prst="rect">
            <a:avLst/>
          </a:prstGeom>
        </p:spPr>
      </p:pic>
      <p:sp>
        <p:nvSpPr>
          <p:cNvPr id="19" name="Rectangle 18">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 y="0"/>
            <a:ext cx="7706130" cy="6858000"/>
          </a:xfrm>
          <a:prstGeom prst="rect">
            <a:avLst/>
          </a:prstGeom>
          <a:gradFill flip="none" rotWithShape="1">
            <a:gsLst>
              <a:gs pos="2000">
                <a:schemeClr val="tx2">
                  <a:lumMod val="50000"/>
                  <a:alpha val="0"/>
                </a:schemeClr>
              </a:gs>
              <a:gs pos="57000">
                <a:srgbClr val="0E0D12">
                  <a:alpha val="58000"/>
                </a:srgbClr>
              </a:gs>
              <a:gs pos="70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135"/>
            <a:ext cx="6427304" cy="1655388"/>
          </a:xfrm>
        </p:spPr>
        <p:txBody>
          <a:bodyPr vert="horz" lIns="91440" tIns="45720" rIns="91440" bIns="45720" rtlCol="0" anchor="t">
            <a:normAutofit/>
          </a:bodyPr>
          <a:lstStyle/>
          <a:p>
            <a:r>
              <a:rPr lang="en-US" b="1" u="sng" dirty="0">
                <a:solidFill>
                  <a:srgbClr val="FFFFFF"/>
                </a:solidFill>
              </a:rPr>
              <a:t>December 2019 </a:t>
            </a:r>
            <a:br>
              <a:rPr lang="en-US" b="1" dirty="0">
                <a:solidFill>
                  <a:srgbClr val="FFFFFF"/>
                </a:solidFill>
              </a:rPr>
            </a:br>
            <a:r>
              <a:rPr lang="en-US" b="1" i="1" dirty="0">
                <a:solidFill>
                  <a:srgbClr val="FFFFFF"/>
                </a:solidFill>
              </a:rPr>
              <a:t>“Viviendo la Buena Vida”</a:t>
            </a:r>
          </a:p>
        </p:txBody>
      </p:sp>
      <p:pic>
        <p:nvPicPr>
          <p:cNvPr id="8" name="Picture 7" descr="A group of people posing for a photo&#10;&#10;Description automatically generated">
            <a:extLst>
              <a:ext uri="{FF2B5EF4-FFF2-40B4-BE49-F238E27FC236}">
                <a16:creationId xmlns:a16="http://schemas.microsoft.com/office/drawing/2014/main" id="{B1A3A474-1AF8-4E53-AE1B-F0CFA3F2E99B}"/>
              </a:ext>
            </a:extLst>
          </p:cNvPr>
          <p:cNvPicPr>
            <a:picLocks noChangeAspect="1"/>
          </p:cNvPicPr>
          <p:nvPr/>
        </p:nvPicPr>
        <p:blipFill rotWithShape="1">
          <a:blip r:embed="rId3">
            <a:extLst>
              <a:ext uri="{28A0092B-C50C-407E-A947-70E740481C1C}">
                <a14:useLocalDpi xmlns:a14="http://schemas.microsoft.com/office/drawing/2010/main" val="0"/>
              </a:ext>
            </a:extLst>
          </a:blip>
          <a:srcRect t="630" b="8616"/>
          <a:stretch/>
        </p:blipFill>
        <p:spPr>
          <a:xfrm>
            <a:off x="8829206" y="-1"/>
            <a:ext cx="3362793" cy="2288905"/>
          </a:xfrm>
          <a:prstGeom prst="rect">
            <a:avLst/>
          </a:prstGeom>
        </p:spPr>
      </p:pic>
      <p:pic>
        <p:nvPicPr>
          <p:cNvPr id="10" name="Picture 9" descr="A group of people posing for a photo in front of a building&#10;&#10;Description automatically generated">
            <a:extLst>
              <a:ext uri="{FF2B5EF4-FFF2-40B4-BE49-F238E27FC236}">
                <a16:creationId xmlns:a16="http://schemas.microsoft.com/office/drawing/2014/main" id="{F3BCE485-5AF6-4BE8-898D-B7838EB68803}"/>
              </a:ext>
            </a:extLst>
          </p:cNvPr>
          <p:cNvPicPr>
            <a:picLocks noChangeAspect="1"/>
          </p:cNvPicPr>
          <p:nvPr/>
        </p:nvPicPr>
        <p:blipFill rotWithShape="1">
          <a:blip r:embed="rId4">
            <a:extLst>
              <a:ext uri="{28A0092B-C50C-407E-A947-70E740481C1C}">
                <a14:useLocalDpi xmlns:a14="http://schemas.microsoft.com/office/drawing/2010/main" val="0"/>
              </a:ext>
            </a:extLst>
          </a:blip>
          <a:srcRect t="9515"/>
          <a:stretch/>
        </p:blipFill>
        <p:spPr>
          <a:xfrm>
            <a:off x="8829206" y="2288907"/>
            <a:ext cx="3362793" cy="2282116"/>
          </a:xfrm>
          <a:prstGeom prst="rect">
            <a:avLst/>
          </a:prstGeom>
        </p:spPr>
      </p:pic>
      <p:cxnSp>
        <p:nvCxnSpPr>
          <p:cNvPr id="21" name="Straight Connector 20">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sky, outdoor&#10;&#10;Description automatically generated">
            <a:extLst>
              <a:ext uri="{FF2B5EF4-FFF2-40B4-BE49-F238E27FC236}">
                <a16:creationId xmlns:a16="http://schemas.microsoft.com/office/drawing/2014/main" id="{CD0D9EDF-C56A-4233-8640-A58536A6640C}"/>
              </a:ext>
            </a:extLst>
          </p:cNvPr>
          <p:cNvPicPr>
            <a:picLocks noChangeAspect="1"/>
          </p:cNvPicPr>
          <p:nvPr/>
        </p:nvPicPr>
        <p:blipFill rotWithShape="1">
          <a:blip r:embed="rId5">
            <a:extLst>
              <a:ext uri="{28A0092B-C50C-407E-A947-70E740481C1C}">
                <a14:useLocalDpi xmlns:a14="http://schemas.microsoft.com/office/drawing/2010/main" val="0"/>
              </a:ext>
            </a:extLst>
          </a:blip>
          <a:srcRect t="4708" b="4356"/>
          <a:stretch/>
        </p:blipFill>
        <p:spPr>
          <a:xfrm>
            <a:off x="8829206" y="4564505"/>
            <a:ext cx="3362793" cy="2293493"/>
          </a:xfrm>
          <a:prstGeom prst="rect">
            <a:avLst/>
          </a:prstGeom>
        </p:spPr>
      </p:pic>
      <p:sp>
        <p:nvSpPr>
          <p:cNvPr id="13" name="TextBox 12">
            <a:extLst>
              <a:ext uri="{FF2B5EF4-FFF2-40B4-BE49-F238E27FC236}">
                <a16:creationId xmlns:a16="http://schemas.microsoft.com/office/drawing/2014/main" id="{D8F0292A-6907-42F5-9764-D00A87DB316F}"/>
              </a:ext>
            </a:extLst>
          </p:cNvPr>
          <p:cNvSpPr txBox="1"/>
          <p:nvPr/>
        </p:nvSpPr>
        <p:spPr>
          <a:xfrm>
            <a:off x="137519" y="1302028"/>
            <a:ext cx="5314122" cy="3416320"/>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srgbClr val="FFFFFF"/>
                </a:solidFill>
                <a:effectLst/>
                <a:uLnTx/>
                <a:uFillTx/>
                <a:latin typeface="Grandview Display"/>
                <a:ea typeface="+mj-ea"/>
                <a:cs typeface="+mj-cs"/>
              </a:rPr>
              <a:t>- I was traveling Guatemala and Colombia, studying the language and cultures, making friends, and living the good life.</a:t>
            </a:r>
            <a:endParaRPr lang="en-US" b="1" dirty="0"/>
          </a:p>
        </p:txBody>
      </p:sp>
    </p:spTree>
    <p:extLst>
      <p:ext uri="{BB962C8B-B14F-4D97-AF65-F5344CB8AC3E}">
        <p14:creationId xmlns:p14="http://schemas.microsoft.com/office/powerpoint/2010/main" val="15910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mountain, sky, person, nature&#10;&#10;Description automatically generated">
            <a:extLst>
              <a:ext uri="{FF2B5EF4-FFF2-40B4-BE49-F238E27FC236}">
                <a16:creationId xmlns:a16="http://schemas.microsoft.com/office/drawing/2014/main" id="{937DCE4B-00A1-411D-AC78-7519B306BD71}"/>
              </a:ext>
            </a:extLst>
          </p:cNvPr>
          <p:cNvPicPr>
            <a:picLocks noChangeAspect="1"/>
          </p:cNvPicPr>
          <p:nvPr/>
        </p:nvPicPr>
        <p:blipFill rotWithShape="1">
          <a:blip r:embed="rId2">
            <a:extLst>
              <a:ext uri="{28A0092B-C50C-407E-A947-70E740481C1C}">
                <a14:useLocalDpi xmlns:a14="http://schemas.microsoft.com/office/drawing/2010/main" val="0"/>
              </a:ext>
            </a:extLst>
          </a:blip>
          <a:srcRect t="6876" b="885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0"/>
            <a:ext cx="4892948" cy="1782305"/>
          </a:xfrm>
        </p:spPr>
        <p:txBody>
          <a:bodyPr vert="horz" lIns="91440" tIns="45720" rIns="91440" bIns="45720" rtlCol="0" anchor="t">
            <a:normAutofit/>
          </a:bodyPr>
          <a:lstStyle/>
          <a:p>
            <a:r>
              <a:rPr lang="en-US" b="1" u="sng" dirty="0">
                <a:solidFill>
                  <a:schemeClr val="bg1">
                    <a:lumMod val="50000"/>
                  </a:schemeClr>
                </a:solidFill>
              </a:rPr>
              <a:t>The Future</a:t>
            </a:r>
            <a:br>
              <a:rPr lang="en-US" b="1" u="sng" dirty="0">
                <a:solidFill>
                  <a:schemeClr val="bg1">
                    <a:lumMod val="50000"/>
                  </a:schemeClr>
                </a:solidFill>
              </a:rPr>
            </a:br>
            <a:r>
              <a:rPr lang="en-US" b="1" i="1" dirty="0">
                <a:solidFill>
                  <a:schemeClr val="bg1">
                    <a:lumMod val="50000"/>
                  </a:schemeClr>
                </a:solidFill>
              </a:rPr>
              <a:t>“Clear My Head”</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3B6E2F-5CD2-45EA-B577-0EE20F81FD43}"/>
              </a:ext>
            </a:extLst>
          </p:cNvPr>
          <p:cNvSpPr txBox="1"/>
          <p:nvPr/>
        </p:nvSpPr>
        <p:spPr>
          <a:xfrm>
            <a:off x="4892948" y="2634261"/>
            <a:ext cx="7180232" cy="4047262"/>
          </a:xfrm>
          <a:prstGeom prst="rect">
            <a:avLst/>
          </a:prstGeom>
          <a:noFill/>
        </p:spPr>
        <p:txBody>
          <a:bodyPr wrap="square" rtlCol="0">
            <a:spAutoFit/>
          </a:bodyPr>
          <a:lstStyle/>
          <a:p>
            <a:r>
              <a:rPr lang="en-US" b="1" dirty="0">
                <a:solidFill>
                  <a:schemeClr val="bg1"/>
                </a:solidFill>
              </a:rPr>
              <a:t>After 18 months of the Covid pandemic...</a:t>
            </a:r>
          </a:p>
          <a:p>
            <a:r>
              <a:rPr lang="en-US" b="1" dirty="0">
                <a:solidFill>
                  <a:schemeClr val="bg1"/>
                </a:solidFill>
              </a:rPr>
              <a:t>After losing my entire support system...</a:t>
            </a:r>
          </a:p>
          <a:p>
            <a:r>
              <a:rPr lang="en-US" b="1" dirty="0">
                <a:solidFill>
                  <a:schemeClr val="bg1"/>
                </a:solidFill>
              </a:rPr>
              <a:t>After all the isolation and social distance...</a:t>
            </a:r>
          </a:p>
          <a:p>
            <a:r>
              <a:rPr lang="en-US" b="1" dirty="0">
                <a:solidFill>
                  <a:schemeClr val="bg1"/>
                </a:solidFill>
              </a:rPr>
              <a:t>After all the political and social chaos in our country...</a:t>
            </a:r>
          </a:p>
          <a:p>
            <a:r>
              <a:rPr lang="en-US" b="1" dirty="0">
                <a:solidFill>
                  <a:schemeClr val="bg1"/>
                </a:solidFill>
              </a:rPr>
              <a:t>After the most frustrating and stressful school year ever...</a:t>
            </a:r>
          </a:p>
          <a:p>
            <a:r>
              <a:rPr lang="en-US" b="1" dirty="0">
                <a:solidFill>
                  <a:schemeClr val="bg1"/>
                </a:solidFill>
              </a:rPr>
              <a:t>After all the depression and anxiety deteriorating my mental health...</a:t>
            </a:r>
          </a:p>
          <a:p>
            <a:r>
              <a:rPr lang="en-US" b="1" dirty="0">
                <a:solidFill>
                  <a:schemeClr val="bg1"/>
                </a:solidFill>
              </a:rPr>
              <a:t>After all the damage done to my academic record...</a:t>
            </a:r>
          </a:p>
          <a:p>
            <a:r>
              <a:rPr lang="en-US" b="1" dirty="0">
                <a:solidFill>
                  <a:schemeClr val="bg1"/>
                </a:solidFill>
              </a:rPr>
              <a:t>After losing almost everything I care about...</a:t>
            </a:r>
          </a:p>
          <a:p>
            <a:endParaRPr lang="en-US" b="1" dirty="0">
              <a:solidFill>
                <a:schemeClr val="bg1"/>
              </a:solidFill>
            </a:endParaRPr>
          </a:p>
          <a:p>
            <a:pPr>
              <a:spcAft>
                <a:spcPts val="600"/>
              </a:spcAft>
            </a:pPr>
            <a:r>
              <a:rPr lang="en-US" b="1" dirty="0">
                <a:solidFill>
                  <a:schemeClr val="bg1"/>
                </a:solidFill>
              </a:rPr>
              <a:t>Now I find myself on the verge of being a college dropout, struggling to pay my bills, and trying to find reasons to go on...</a:t>
            </a:r>
          </a:p>
          <a:p>
            <a:pPr>
              <a:spcAft>
                <a:spcPts val="600"/>
              </a:spcAft>
            </a:pPr>
            <a:r>
              <a:rPr lang="en-US" b="1" dirty="0">
                <a:solidFill>
                  <a:schemeClr val="bg1"/>
                </a:solidFill>
              </a:rPr>
              <a:t>Now I’m just trying to do what I can to survive, and hopefully I can make it through the next few weeks so I can take the summer to just clear my head and start fresh.</a:t>
            </a:r>
          </a:p>
        </p:txBody>
      </p:sp>
    </p:spTree>
    <p:extLst>
      <p:ext uri="{BB962C8B-B14F-4D97-AF65-F5344CB8AC3E}">
        <p14:creationId xmlns:p14="http://schemas.microsoft.com/office/powerpoint/2010/main" val="227068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book&#10;&#10;Description automatically generated with medium confidence">
            <a:extLst>
              <a:ext uri="{FF2B5EF4-FFF2-40B4-BE49-F238E27FC236}">
                <a16:creationId xmlns:a16="http://schemas.microsoft.com/office/drawing/2014/main" id="{A9B14F0C-FC6C-4F0B-BBDE-2E4558929FF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134"/>
            <a:ext cx="5838092" cy="1391568"/>
          </a:xfrm>
        </p:spPr>
        <p:txBody>
          <a:bodyPr vert="horz" lIns="91440" tIns="45720" rIns="91440" bIns="45720" rtlCol="0" anchor="t">
            <a:normAutofit/>
          </a:bodyPr>
          <a:lstStyle/>
          <a:p>
            <a:r>
              <a:rPr lang="en-US" b="1" u="sng" dirty="0">
                <a:solidFill>
                  <a:srgbClr val="FFFFFF"/>
                </a:solidFill>
              </a:rPr>
              <a:t>January 2020</a:t>
            </a:r>
            <a:br>
              <a:rPr lang="en-US" dirty="0">
                <a:solidFill>
                  <a:srgbClr val="FFFFFF"/>
                </a:solidFill>
              </a:rPr>
            </a:br>
            <a:r>
              <a:rPr lang="en-US" b="1" i="1" dirty="0">
                <a:solidFill>
                  <a:srgbClr val="FFFFFF"/>
                </a:solidFill>
              </a:rPr>
              <a:t>“Oh Wow, What’s This?”</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0E27CCC-D511-4B6B-B768-33C438F7232A}"/>
              </a:ext>
            </a:extLst>
          </p:cNvPr>
          <p:cNvSpPr txBox="1"/>
          <p:nvPr/>
        </p:nvSpPr>
        <p:spPr>
          <a:xfrm>
            <a:off x="305542" y="1279863"/>
            <a:ext cx="6678354" cy="1477328"/>
          </a:xfrm>
          <a:prstGeom prst="rect">
            <a:avLst/>
          </a:prstGeom>
          <a:noFill/>
        </p:spPr>
        <p:txBody>
          <a:bodyPr wrap="square" rtlCol="0">
            <a:spAutoFit/>
          </a:bodyPr>
          <a:lstStyle/>
          <a:p>
            <a:r>
              <a:rPr lang="en-US" b="1" dirty="0">
                <a:solidFill>
                  <a:schemeClr val="bg1"/>
                </a:solidFill>
              </a:rPr>
              <a:t>- While in Colombia, the news broke of a new virus in China. As I returned home from abroad, the day I arrived was the same day the first U.S. case was discovered. The case was in Washington, and I was nowhere near there, so I was not very concerned. I began my college semester a few days later in Wisconsin.</a:t>
            </a:r>
          </a:p>
        </p:txBody>
      </p:sp>
    </p:spTree>
    <p:extLst>
      <p:ext uri="{BB962C8B-B14F-4D97-AF65-F5344CB8AC3E}">
        <p14:creationId xmlns:p14="http://schemas.microsoft.com/office/powerpoint/2010/main" val="400623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E1F4381-ECC1-467E-9196-F560213AF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t a table&#10;&#10;Description automatically generated with medium confidence">
            <a:extLst>
              <a:ext uri="{FF2B5EF4-FFF2-40B4-BE49-F238E27FC236}">
                <a16:creationId xmlns:a16="http://schemas.microsoft.com/office/drawing/2014/main" id="{7617F0D2-1E33-4001-80B9-24028F991DD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18666" b="1"/>
          <a:stretch/>
        </p:blipFill>
        <p:spPr>
          <a:xfrm>
            <a:off x="1" y="152"/>
            <a:ext cx="12192000" cy="6857848"/>
          </a:xfrm>
          <a:prstGeom prst="rect">
            <a:avLst/>
          </a:prstGeom>
        </p:spPr>
      </p:pic>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8278" y="0"/>
            <a:ext cx="3940870" cy="1524000"/>
          </a:xfrm>
        </p:spPr>
        <p:txBody>
          <a:bodyPr vert="horz" lIns="91440" tIns="45720" rIns="91440" bIns="45720" rtlCol="0" anchor="t">
            <a:normAutofit/>
          </a:bodyPr>
          <a:lstStyle/>
          <a:p>
            <a:r>
              <a:rPr lang="en-US" b="1" u="sng" dirty="0">
                <a:solidFill>
                  <a:srgbClr val="FFFFFF"/>
                </a:solidFill>
              </a:rPr>
              <a:t>February 2020</a:t>
            </a:r>
            <a:br>
              <a:rPr lang="en-US" dirty="0">
                <a:solidFill>
                  <a:srgbClr val="FFFFFF"/>
                </a:solidFill>
              </a:rPr>
            </a:br>
            <a:r>
              <a:rPr lang="en-US" b="1" i="1" dirty="0">
                <a:solidFill>
                  <a:srgbClr val="FFFFFF"/>
                </a:solidFill>
              </a:rPr>
              <a:t>“Uncertainty”</a:t>
            </a:r>
          </a:p>
        </p:txBody>
      </p:sp>
      <p:cxnSp>
        <p:nvCxnSpPr>
          <p:cNvPr id="15" name="Straight Connector 14">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205E78-BBD9-40FE-AE10-25BDBF72D0AE}"/>
              </a:ext>
            </a:extLst>
          </p:cNvPr>
          <p:cNvSpPr txBox="1"/>
          <p:nvPr/>
        </p:nvSpPr>
        <p:spPr>
          <a:xfrm>
            <a:off x="8277" y="1524000"/>
            <a:ext cx="4320210" cy="5078313"/>
          </a:xfrm>
          <a:prstGeom prst="rect">
            <a:avLst/>
          </a:prstGeom>
          <a:noFill/>
        </p:spPr>
        <p:txBody>
          <a:bodyPr wrap="square" rtlCol="0">
            <a:spAutoFit/>
          </a:bodyPr>
          <a:lstStyle/>
          <a:p>
            <a:pPr marL="285750" indent="-285750">
              <a:buFontTx/>
              <a:buChar char="-"/>
            </a:pPr>
            <a:r>
              <a:rPr lang="en-US" b="1" dirty="0">
                <a:solidFill>
                  <a:schemeClr val="bg1"/>
                </a:solidFill>
              </a:rPr>
              <a:t>Classes went forward, in-person, as scheduled. I was a college student myself, but I also worked in classrooms teaching English language learners, as well as a work-study in our diversity department. We were warned that classes could change at a moments notice.</a:t>
            </a:r>
          </a:p>
          <a:p>
            <a:pPr marL="285750" indent="-285750">
              <a:buFontTx/>
              <a:buChar char="-"/>
            </a:pPr>
            <a:endParaRPr lang="en-US" b="1" dirty="0">
              <a:solidFill>
                <a:schemeClr val="bg1"/>
              </a:solidFill>
            </a:endParaRPr>
          </a:p>
          <a:p>
            <a:pPr marL="285750" indent="-285750">
              <a:buFontTx/>
              <a:buChar char="-"/>
            </a:pPr>
            <a:r>
              <a:rPr lang="en-US" b="1" dirty="0">
                <a:solidFill>
                  <a:schemeClr val="bg1"/>
                </a:solidFill>
              </a:rPr>
              <a:t>Beyond the regular planning, we also had to make backup plans and communicate those plans to students and staff. This was a real challenge, especially with regular changes based on CDC reports. We made it through the month without having to change anything, but anxiety and frustration were growing from the uncertainty.</a:t>
            </a:r>
          </a:p>
        </p:txBody>
      </p:sp>
    </p:spTree>
    <p:extLst>
      <p:ext uri="{BB962C8B-B14F-4D97-AF65-F5344CB8AC3E}">
        <p14:creationId xmlns:p14="http://schemas.microsoft.com/office/powerpoint/2010/main" val="59959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Logo&#10;&#10;Description automatically generated">
            <a:extLst>
              <a:ext uri="{FF2B5EF4-FFF2-40B4-BE49-F238E27FC236}">
                <a16:creationId xmlns:a16="http://schemas.microsoft.com/office/drawing/2014/main" id="{648BD7F7-9370-4147-A8FD-C7D8070A4A7A}"/>
              </a:ext>
            </a:extLst>
          </p:cNvPr>
          <p:cNvPicPr>
            <a:picLocks noChangeAspect="1"/>
          </p:cNvPicPr>
          <p:nvPr/>
        </p:nvPicPr>
        <p:blipFill rotWithShape="1">
          <a:blip r:embed="rId2">
            <a:extLst>
              <a:ext uri="{28A0092B-C50C-407E-A947-70E740481C1C}">
                <a14:useLocalDpi xmlns:a14="http://schemas.microsoft.com/office/drawing/2010/main" val="0"/>
              </a:ext>
            </a:extLst>
          </a:blip>
          <a:srcRect t="20883" r="1" b="18167"/>
          <a:stretch/>
        </p:blipFill>
        <p:spPr>
          <a:xfrm>
            <a:off x="4198216" y="150581"/>
            <a:ext cx="7807938" cy="3176605"/>
          </a:xfrm>
          <a:prstGeom prst="rect">
            <a:avLst/>
          </a:prstGeom>
        </p:spPr>
      </p:pic>
      <p:pic>
        <p:nvPicPr>
          <p:cNvPr id="16" name="Picture 15">
            <a:extLst>
              <a:ext uri="{FF2B5EF4-FFF2-40B4-BE49-F238E27FC236}">
                <a16:creationId xmlns:a16="http://schemas.microsoft.com/office/drawing/2014/main" id="{C3176397-AF81-4810-BB12-FD2A78341D08}"/>
              </a:ext>
            </a:extLst>
          </p:cNvPr>
          <p:cNvPicPr>
            <a:picLocks noChangeAspect="1"/>
          </p:cNvPicPr>
          <p:nvPr/>
        </p:nvPicPr>
        <p:blipFill>
          <a:blip r:embed="rId3">
            <a:extLst>
              <a:ext uri="{28A0092B-C50C-407E-A947-70E740481C1C}">
                <a14:useLocalDpi xmlns:a14="http://schemas.microsoft.com/office/drawing/2010/main" val="0"/>
              </a:ext>
            </a:extLst>
          </a:blip>
          <a:srcRect l="1" r="1"/>
          <a:stretch/>
        </p:blipFill>
        <p:spPr>
          <a:xfrm>
            <a:off x="191086" y="3509670"/>
            <a:ext cx="7807938" cy="3181797"/>
          </a:xfrm>
          <a:prstGeom prst="rect">
            <a:avLst/>
          </a:prstGeom>
        </p:spPr>
      </p:pic>
      <p:pic>
        <p:nvPicPr>
          <p:cNvPr id="10" name="Picture 9" descr="Text, letter&#10;&#10;Description automatically generated">
            <a:extLst>
              <a:ext uri="{FF2B5EF4-FFF2-40B4-BE49-F238E27FC236}">
                <a16:creationId xmlns:a16="http://schemas.microsoft.com/office/drawing/2014/main" id="{7C68D8A4-B27F-4CCC-8AD1-1A4D0039C26F}"/>
              </a:ext>
            </a:extLst>
          </p:cNvPr>
          <p:cNvPicPr>
            <a:picLocks noChangeAspect="1"/>
          </p:cNvPicPr>
          <p:nvPr/>
        </p:nvPicPr>
        <p:blipFill rotWithShape="1">
          <a:blip r:embed="rId4">
            <a:extLst>
              <a:ext uri="{28A0092B-C50C-407E-A947-70E740481C1C}">
                <a14:useLocalDpi xmlns:a14="http://schemas.microsoft.com/office/drawing/2010/main" val="0"/>
              </a:ext>
            </a:extLst>
          </a:blip>
          <a:srcRect l="19523" r="929" b="-1"/>
          <a:stretch/>
        </p:blipFill>
        <p:spPr>
          <a:xfrm>
            <a:off x="8183346" y="3506741"/>
            <a:ext cx="3822808" cy="3184727"/>
          </a:xfrm>
          <a:prstGeom prst="rect">
            <a:avLst/>
          </a:prstGeom>
        </p:spPr>
      </p:pic>
      <p:sp>
        <p:nvSpPr>
          <p:cNvPr id="19" name="TextBox 18">
            <a:extLst>
              <a:ext uri="{FF2B5EF4-FFF2-40B4-BE49-F238E27FC236}">
                <a16:creationId xmlns:a16="http://schemas.microsoft.com/office/drawing/2014/main" id="{023D68C2-0D99-47C6-B6A0-99E45C431D9A}"/>
              </a:ext>
            </a:extLst>
          </p:cNvPr>
          <p:cNvSpPr txBox="1"/>
          <p:nvPr/>
        </p:nvSpPr>
        <p:spPr>
          <a:xfrm>
            <a:off x="-13409" y="0"/>
            <a:ext cx="4007130" cy="1323439"/>
          </a:xfrm>
          <a:prstGeom prst="rect">
            <a:avLst/>
          </a:prstGeom>
          <a:noFill/>
        </p:spPr>
        <p:txBody>
          <a:bodyPr wrap="square" rtlCol="0">
            <a:spAutoFit/>
          </a:bodyPr>
          <a:lstStyle/>
          <a:p>
            <a:r>
              <a:rPr lang="en-US" sz="4000" b="1" u="sng" dirty="0"/>
              <a:t>March 2020</a:t>
            </a:r>
          </a:p>
          <a:p>
            <a:r>
              <a:rPr lang="en-US" sz="4000" b="1" i="1" dirty="0"/>
              <a:t>“Full Stop!”</a:t>
            </a:r>
          </a:p>
        </p:txBody>
      </p:sp>
      <p:sp>
        <p:nvSpPr>
          <p:cNvPr id="20" name="TextBox 19">
            <a:extLst>
              <a:ext uri="{FF2B5EF4-FFF2-40B4-BE49-F238E27FC236}">
                <a16:creationId xmlns:a16="http://schemas.microsoft.com/office/drawing/2014/main" id="{E1C1F8F6-2573-4335-8DB1-AA2DBA5D6B45}"/>
              </a:ext>
            </a:extLst>
          </p:cNvPr>
          <p:cNvSpPr txBox="1"/>
          <p:nvPr/>
        </p:nvSpPr>
        <p:spPr>
          <a:xfrm>
            <a:off x="-1" y="1222491"/>
            <a:ext cx="4198217" cy="2308324"/>
          </a:xfrm>
          <a:prstGeom prst="rect">
            <a:avLst/>
          </a:prstGeom>
          <a:noFill/>
        </p:spPr>
        <p:txBody>
          <a:bodyPr wrap="square" rtlCol="0">
            <a:spAutoFit/>
          </a:bodyPr>
          <a:lstStyle/>
          <a:p>
            <a:pPr marL="285750" indent="-285750">
              <a:buFontTx/>
              <a:buChar char="-"/>
            </a:pPr>
            <a:r>
              <a:rPr lang="en-US" b="1" dirty="0"/>
              <a:t>My classes and summer study abroad were canceled, my work positions were terminated, and Wisconsin issued a “Stay at home” order, closing most businesses. </a:t>
            </a:r>
          </a:p>
          <a:p>
            <a:pPr marL="285750" indent="-285750">
              <a:buFontTx/>
              <a:buChar char="-"/>
            </a:pPr>
            <a:r>
              <a:rPr lang="en-US" b="1" dirty="0"/>
              <a:t>My classes, my jobs, my social life, my support system... It was all at school. And it all ended abruptly.</a:t>
            </a:r>
          </a:p>
        </p:txBody>
      </p:sp>
    </p:spTree>
    <p:extLst>
      <p:ext uri="{BB962C8B-B14F-4D97-AF65-F5344CB8AC3E}">
        <p14:creationId xmlns:p14="http://schemas.microsoft.com/office/powerpoint/2010/main" val="65687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aircraft, airplane&#10;&#10;Description automatically generated">
            <a:extLst>
              <a:ext uri="{FF2B5EF4-FFF2-40B4-BE49-F238E27FC236}">
                <a16:creationId xmlns:a16="http://schemas.microsoft.com/office/drawing/2014/main" id="{A688373B-8160-4797-BFE7-F73C60293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138" y="4792113"/>
            <a:ext cx="3127862" cy="2081450"/>
          </a:xfrm>
          <a:prstGeom prst="rect">
            <a:avLst/>
          </a:prstGeom>
        </p:spPr>
      </p:pic>
      <p:pic>
        <p:nvPicPr>
          <p:cNvPr id="6" name="Picture 5" descr="Text, letter&#10;&#10;Description automatically generated">
            <a:extLst>
              <a:ext uri="{FF2B5EF4-FFF2-40B4-BE49-F238E27FC236}">
                <a16:creationId xmlns:a16="http://schemas.microsoft.com/office/drawing/2014/main" id="{701C2952-7D64-4CE6-B4DD-1CA1FDEEC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452" y="4792113"/>
            <a:ext cx="2983548" cy="2088483"/>
          </a:xfrm>
          <a:prstGeom prst="rect">
            <a:avLst/>
          </a:prstGeom>
        </p:spPr>
      </p:pic>
      <p:cxnSp>
        <p:nvCxnSpPr>
          <p:cNvPr id="19" name="Straight Connector 18">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black computer on a pile of money&#10;&#10;Description automatically generated with medium confidence">
            <a:extLst>
              <a:ext uri="{FF2B5EF4-FFF2-40B4-BE49-F238E27FC236}">
                <a16:creationId xmlns:a16="http://schemas.microsoft.com/office/drawing/2014/main" id="{55DDEB00-18B1-4EEE-8D24-7BA74A2B2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92114"/>
            <a:ext cx="3158208" cy="2101644"/>
          </a:xfrm>
          <a:prstGeom prst="rect">
            <a:avLst/>
          </a:prstGeom>
        </p:spPr>
      </p:pic>
      <p:pic>
        <p:nvPicPr>
          <p:cNvPr id="8" name="Picture 7" descr="Text&#10;&#10;Description automatically generated">
            <a:extLst>
              <a:ext uri="{FF2B5EF4-FFF2-40B4-BE49-F238E27FC236}">
                <a16:creationId xmlns:a16="http://schemas.microsoft.com/office/drawing/2014/main" id="{EFB84E62-E870-4AF8-8AD5-124B5D932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174" y="4792113"/>
            <a:ext cx="3128816" cy="2088483"/>
          </a:xfrm>
          <a:prstGeom prst="rect">
            <a:avLst/>
          </a:prstGeom>
        </p:spPr>
      </p:pic>
      <p:pic>
        <p:nvPicPr>
          <p:cNvPr id="14" name="Picture 13" descr="A person using a computer&#10;&#10;Description automatically generated with medium confidence">
            <a:extLst>
              <a:ext uri="{FF2B5EF4-FFF2-40B4-BE49-F238E27FC236}">
                <a16:creationId xmlns:a16="http://schemas.microsoft.com/office/drawing/2014/main" id="{5A96AD32-AFF5-4463-89E4-6C0E8DBA1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06" y="14141"/>
            <a:ext cx="7242544" cy="4824469"/>
          </a:xfrm>
          <a:prstGeom prst="rect">
            <a:avLst/>
          </a:prstGeom>
        </p:spPr>
      </p:pic>
      <p:sp>
        <p:nvSpPr>
          <p:cNvPr id="16" name="TextBox 15">
            <a:extLst>
              <a:ext uri="{FF2B5EF4-FFF2-40B4-BE49-F238E27FC236}">
                <a16:creationId xmlns:a16="http://schemas.microsoft.com/office/drawing/2014/main" id="{0872C0B5-2218-425D-B4C2-0EF2781A8E73}"/>
              </a:ext>
            </a:extLst>
          </p:cNvPr>
          <p:cNvSpPr txBox="1"/>
          <p:nvPr/>
        </p:nvSpPr>
        <p:spPr>
          <a:xfrm>
            <a:off x="6692871" y="117366"/>
            <a:ext cx="5514535" cy="4678204"/>
          </a:xfrm>
          <a:prstGeom prst="rect">
            <a:avLst/>
          </a:prstGeom>
          <a:noFill/>
        </p:spPr>
        <p:txBody>
          <a:bodyPr wrap="square" rtlCol="0">
            <a:spAutoFit/>
          </a:bodyPr>
          <a:lstStyle/>
          <a:p>
            <a:pPr marL="285750" indent="-285750">
              <a:spcAft>
                <a:spcPts val="600"/>
              </a:spcAft>
              <a:buFontTx/>
              <a:buChar char="-"/>
            </a:pPr>
            <a:r>
              <a:rPr lang="en-US" b="1" dirty="0"/>
              <a:t>Classes returned, but completely online. There were constant issues with communication and technology- nothing was organized, and nobody knew what was going on. It was a disaster.</a:t>
            </a:r>
          </a:p>
          <a:p>
            <a:pPr marL="285750" indent="-285750">
              <a:spcAft>
                <a:spcPts val="600"/>
              </a:spcAft>
              <a:buFontTx/>
              <a:buChar char="-"/>
            </a:pPr>
            <a:r>
              <a:rPr lang="en-US" b="1" dirty="0"/>
              <a:t>This only amplified the fact that I have disabilities which make it very difficult to learn in an online format. My grades completely nosedived, and I began to think about dropping out of school.</a:t>
            </a:r>
          </a:p>
          <a:p>
            <a:pPr marL="285750" indent="-285750">
              <a:spcAft>
                <a:spcPts val="600"/>
              </a:spcAft>
              <a:buFontTx/>
              <a:buChar char="-"/>
            </a:pPr>
            <a:r>
              <a:rPr lang="en-US" b="1" dirty="0"/>
              <a:t>My academic and emotional states were in shambles, but fortunately I had a financial safety net. I had some financial aid money leftover, I got my final paycheck, I received scholarship awards, my tax returns came back, I got a stimulus check, and I got refunds for my canceled summer study abroad trip. Ironically, it was the most money I had ever had in my life at once.</a:t>
            </a:r>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4140"/>
            <a:ext cx="3352212" cy="1477108"/>
          </a:xfrm>
        </p:spPr>
        <p:txBody>
          <a:bodyPr vert="horz" lIns="91440" tIns="45720" rIns="91440" bIns="45720" rtlCol="0" anchor="t">
            <a:normAutofit/>
          </a:bodyPr>
          <a:lstStyle/>
          <a:p>
            <a:r>
              <a:rPr lang="en-US" b="1" u="sng" dirty="0"/>
              <a:t>April 2020</a:t>
            </a:r>
            <a:br>
              <a:rPr lang="en-US" b="1" dirty="0"/>
            </a:br>
            <a:r>
              <a:rPr lang="en-US" b="1" i="1" dirty="0"/>
              <a:t>“Safety Net”</a:t>
            </a:r>
          </a:p>
        </p:txBody>
      </p:sp>
    </p:spTree>
    <p:extLst>
      <p:ext uri="{BB962C8B-B14F-4D97-AF65-F5344CB8AC3E}">
        <p14:creationId xmlns:p14="http://schemas.microsoft.com/office/powerpoint/2010/main" val="141427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D8A3D0-E126-47A6-BF7E-E6D317C60731}"/>
              </a:ext>
            </a:extLst>
          </p:cNvPr>
          <p:cNvPicPr>
            <a:picLocks noChangeAspect="1"/>
          </p:cNvPicPr>
          <p:nvPr/>
        </p:nvPicPr>
        <p:blipFill rotWithShape="1">
          <a:blip r:embed="rId2">
            <a:extLst>
              <a:ext uri="{28A0092B-C50C-407E-A947-70E740481C1C}">
                <a14:useLocalDpi xmlns:a14="http://schemas.microsoft.com/office/drawing/2010/main" val="0"/>
              </a:ext>
            </a:extLst>
          </a:blip>
          <a:srcRect l="24334"/>
          <a:stretch/>
        </p:blipFill>
        <p:spPr>
          <a:xfrm>
            <a:off x="20" y="10"/>
            <a:ext cx="7803224" cy="6857989"/>
          </a:xfrm>
          <a:prstGeom prst="rect">
            <a:avLst/>
          </a:prstGeom>
        </p:spPr>
      </p:pic>
      <p:sp>
        <p:nvSpPr>
          <p:cNvPr id="29" name="Rectangle 28">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 y="0"/>
            <a:ext cx="7706130" cy="6858000"/>
          </a:xfrm>
          <a:prstGeom prst="rect">
            <a:avLst/>
          </a:prstGeom>
          <a:gradFill flip="none" rotWithShape="1">
            <a:gsLst>
              <a:gs pos="2000">
                <a:schemeClr val="tx2">
                  <a:lumMod val="50000"/>
                  <a:alpha val="0"/>
                </a:schemeClr>
              </a:gs>
              <a:gs pos="57000">
                <a:srgbClr val="0E0D12">
                  <a:alpha val="58000"/>
                </a:srgbClr>
              </a:gs>
              <a:gs pos="70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D4ECB0-ABA0-49D4-A6A5-19A4C70C51D0}"/>
              </a:ext>
            </a:extLst>
          </p:cNvPr>
          <p:cNvSpPr txBox="1"/>
          <p:nvPr/>
        </p:nvSpPr>
        <p:spPr>
          <a:xfrm>
            <a:off x="0" y="0"/>
            <a:ext cx="5021943" cy="1669144"/>
          </a:xfrm>
          <a:prstGeom prst="rect">
            <a:avLst/>
          </a:prstGeom>
        </p:spPr>
        <p:txBody>
          <a:bodyPr vert="horz" lIns="91440" tIns="45720" rIns="91440" bIns="45720" rtlCol="0" anchor="t">
            <a:normAutofit/>
          </a:bodyPr>
          <a:lstStyle/>
          <a:p>
            <a:pPr>
              <a:spcBef>
                <a:spcPct val="0"/>
              </a:spcBef>
              <a:spcAft>
                <a:spcPts val="600"/>
              </a:spcAft>
            </a:pPr>
            <a:r>
              <a:rPr lang="en-US" sz="4000" b="1" u="sng" dirty="0">
                <a:solidFill>
                  <a:srgbClr val="FFFFFF"/>
                </a:solidFill>
                <a:latin typeface="+mj-lt"/>
                <a:ea typeface="+mj-ea"/>
                <a:cs typeface="+mj-cs"/>
              </a:rPr>
              <a:t>May 2020</a:t>
            </a:r>
          </a:p>
          <a:p>
            <a:pPr>
              <a:spcBef>
                <a:spcPct val="0"/>
              </a:spcBef>
              <a:spcAft>
                <a:spcPts val="600"/>
              </a:spcAft>
            </a:pPr>
            <a:r>
              <a:rPr lang="en-US" sz="4000" b="1" i="1" dirty="0">
                <a:solidFill>
                  <a:srgbClr val="FFFFFF"/>
                </a:solidFill>
                <a:latin typeface="+mj-lt"/>
                <a:ea typeface="+mj-ea"/>
                <a:cs typeface="+mj-cs"/>
              </a:rPr>
              <a:t>“What’s So Difficult?!</a:t>
            </a:r>
          </a:p>
        </p:txBody>
      </p:sp>
      <p:pic>
        <p:nvPicPr>
          <p:cNvPr id="8" name="Picture 7">
            <a:extLst>
              <a:ext uri="{FF2B5EF4-FFF2-40B4-BE49-F238E27FC236}">
                <a16:creationId xmlns:a16="http://schemas.microsoft.com/office/drawing/2014/main" id="{0B9E9AA5-7952-49CB-9CAD-0A1E7E9E6D20}"/>
              </a:ext>
            </a:extLst>
          </p:cNvPr>
          <p:cNvPicPr>
            <a:picLocks noChangeAspect="1"/>
          </p:cNvPicPr>
          <p:nvPr/>
        </p:nvPicPr>
        <p:blipFill rotWithShape="1">
          <a:blip r:embed="rId3">
            <a:extLst>
              <a:ext uri="{28A0092B-C50C-407E-A947-70E740481C1C}">
                <a14:useLocalDpi xmlns:a14="http://schemas.microsoft.com/office/drawing/2010/main" val="0"/>
              </a:ext>
            </a:extLst>
          </a:blip>
          <a:srcRect l="12629" r="15532" b="-2"/>
          <a:stretch/>
        </p:blipFill>
        <p:spPr>
          <a:xfrm>
            <a:off x="7803244" y="-1"/>
            <a:ext cx="4388756" cy="3436495"/>
          </a:xfrm>
          <a:prstGeom prst="rect">
            <a:avLst/>
          </a:prstGeom>
        </p:spPr>
      </p:pic>
      <p:cxnSp>
        <p:nvCxnSpPr>
          <p:cNvPr id="31" name="Straight Connector 30">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99829E9-8402-4E7E-8A64-297D19CB863C}"/>
              </a:ext>
            </a:extLst>
          </p:cNvPr>
          <p:cNvPicPr>
            <a:picLocks noChangeAspect="1"/>
          </p:cNvPicPr>
          <p:nvPr/>
        </p:nvPicPr>
        <p:blipFill>
          <a:blip r:embed="rId4">
            <a:extLst>
              <a:ext uri="{28A0092B-C50C-407E-A947-70E740481C1C}">
                <a14:useLocalDpi xmlns:a14="http://schemas.microsoft.com/office/drawing/2010/main" val="0"/>
              </a:ext>
            </a:extLst>
          </a:blip>
          <a:srcRect l="7337" r="7337"/>
          <a:stretch/>
        </p:blipFill>
        <p:spPr>
          <a:xfrm>
            <a:off x="7803244" y="3429000"/>
            <a:ext cx="4388756" cy="3428998"/>
          </a:xfrm>
          <a:prstGeom prst="rect">
            <a:avLst/>
          </a:prstGeom>
        </p:spPr>
      </p:pic>
      <p:sp>
        <p:nvSpPr>
          <p:cNvPr id="12" name="TextBox 11">
            <a:extLst>
              <a:ext uri="{FF2B5EF4-FFF2-40B4-BE49-F238E27FC236}">
                <a16:creationId xmlns:a16="http://schemas.microsoft.com/office/drawing/2014/main" id="{34928625-1CB0-4277-83B5-423DFBF450D0}"/>
              </a:ext>
            </a:extLst>
          </p:cNvPr>
          <p:cNvSpPr txBox="1"/>
          <p:nvPr/>
        </p:nvSpPr>
        <p:spPr>
          <a:xfrm>
            <a:off x="236310" y="4919007"/>
            <a:ext cx="2670628" cy="1292662"/>
          </a:xfrm>
          <a:prstGeom prst="rect">
            <a:avLst/>
          </a:prstGeom>
          <a:noFill/>
        </p:spPr>
        <p:txBody>
          <a:bodyPr wrap="square" rtlCol="0">
            <a:spAutoFit/>
          </a:bodyPr>
          <a:lstStyle/>
          <a:p>
            <a:pPr marL="342900" indent="-342900">
              <a:buAutoNum type="arabicPeriod"/>
            </a:pPr>
            <a:r>
              <a:rPr lang="en-US" sz="2000" b="1" dirty="0">
                <a:solidFill>
                  <a:schemeClr val="bg1"/>
                </a:solidFill>
              </a:rPr>
              <a:t>Wash your hands</a:t>
            </a:r>
          </a:p>
          <a:p>
            <a:pPr marL="342900" indent="-342900">
              <a:buAutoNum type="arabicPeriod"/>
            </a:pPr>
            <a:r>
              <a:rPr lang="en-US" sz="2000" b="1" dirty="0">
                <a:solidFill>
                  <a:schemeClr val="bg1"/>
                </a:solidFill>
              </a:rPr>
              <a:t>Keep your distance</a:t>
            </a:r>
          </a:p>
          <a:p>
            <a:pPr marL="342900" indent="-342900">
              <a:buAutoNum type="arabicPeriod"/>
            </a:pPr>
            <a:r>
              <a:rPr lang="en-US" sz="2000" b="1" dirty="0">
                <a:solidFill>
                  <a:schemeClr val="bg1"/>
                </a:solidFill>
              </a:rPr>
              <a:t>Wear a mask</a:t>
            </a:r>
          </a:p>
          <a:p>
            <a:endParaRPr lang="en-US" dirty="0"/>
          </a:p>
        </p:txBody>
      </p:sp>
      <p:sp>
        <p:nvSpPr>
          <p:cNvPr id="14" name="TextBox 13">
            <a:extLst>
              <a:ext uri="{FF2B5EF4-FFF2-40B4-BE49-F238E27FC236}">
                <a16:creationId xmlns:a16="http://schemas.microsoft.com/office/drawing/2014/main" id="{C8A95122-6945-40A6-B592-DC53F36EA2E7}"/>
              </a:ext>
            </a:extLst>
          </p:cNvPr>
          <p:cNvSpPr txBox="1"/>
          <p:nvPr/>
        </p:nvSpPr>
        <p:spPr>
          <a:xfrm>
            <a:off x="236310" y="1467632"/>
            <a:ext cx="2989942" cy="3170099"/>
          </a:xfrm>
          <a:prstGeom prst="rect">
            <a:avLst/>
          </a:prstGeom>
          <a:noFill/>
        </p:spPr>
        <p:txBody>
          <a:bodyPr wrap="square" rtlCol="0">
            <a:spAutoFit/>
          </a:bodyPr>
          <a:lstStyle/>
          <a:p>
            <a:r>
              <a:rPr lang="en-US" sz="2000" b="1" dirty="0">
                <a:solidFill>
                  <a:schemeClr val="bg1"/>
                </a:solidFill>
              </a:rPr>
              <a:t>It’s pretty simple: If everyone washes their hands, keeps their distance, and wears a mask... We can slow the spread and get this under control sooner... But instead, people are a bunch of babies whining about wanting haircuts.</a:t>
            </a:r>
          </a:p>
        </p:txBody>
      </p:sp>
    </p:spTree>
    <p:extLst>
      <p:ext uri="{BB962C8B-B14F-4D97-AF65-F5344CB8AC3E}">
        <p14:creationId xmlns:p14="http://schemas.microsoft.com/office/powerpoint/2010/main" val="20506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rowd of people at a concert&#10;&#10;Description automatically generated with low confidence">
            <a:extLst>
              <a:ext uri="{FF2B5EF4-FFF2-40B4-BE49-F238E27FC236}">
                <a16:creationId xmlns:a16="http://schemas.microsoft.com/office/drawing/2014/main" id="{6BB6915C-60FC-4890-BB08-8E8F8C40AAC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407" y="1133"/>
            <a:ext cx="5733550" cy="1771741"/>
          </a:xfrm>
        </p:spPr>
        <p:txBody>
          <a:bodyPr vert="horz" lIns="91440" tIns="45720" rIns="91440" bIns="45720" rtlCol="0" anchor="t">
            <a:normAutofit fontScale="90000"/>
          </a:bodyPr>
          <a:lstStyle/>
          <a:p>
            <a:r>
              <a:rPr lang="en-US" sz="4400" b="1" u="sng" dirty="0">
                <a:solidFill>
                  <a:srgbClr val="FFFFFF"/>
                </a:solidFill>
              </a:rPr>
              <a:t>June 2020</a:t>
            </a:r>
            <a:br>
              <a:rPr lang="en-US" sz="4400" b="1" dirty="0">
                <a:solidFill>
                  <a:srgbClr val="FFFFFF"/>
                </a:solidFill>
              </a:rPr>
            </a:br>
            <a:r>
              <a:rPr lang="en-US" sz="4400" b="1" i="1" dirty="0">
                <a:solidFill>
                  <a:srgbClr val="FFFFFF"/>
                </a:solidFill>
              </a:rPr>
              <a:t>“The Other Pandemic”</a:t>
            </a:r>
            <a:br>
              <a:rPr lang="en-US" dirty="0">
                <a:solidFill>
                  <a:srgbClr val="FFFFFF"/>
                </a:solidFill>
              </a:rPr>
            </a:br>
            <a:endParaRPr lang="en-US" dirty="0">
              <a:solidFill>
                <a:srgbClr val="FFFFFF"/>
              </a:solidFill>
            </a:endParaRP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road, person, outdoor, car&#10;&#10;Description automatically generated">
            <a:extLst>
              <a:ext uri="{FF2B5EF4-FFF2-40B4-BE49-F238E27FC236}">
                <a16:creationId xmlns:a16="http://schemas.microsoft.com/office/drawing/2014/main" id="{27DEADEB-7CB6-4BAE-929B-FF8A21E85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84"/>
            <a:ext cx="2772229" cy="5085106"/>
          </a:xfrm>
          <a:prstGeom prst="rect">
            <a:avLst/>
          </a:prstGeom>
        </p:spPr>
      </p:pic>
      <p:pic>
        <p:nvPicPr>
          <p:cNvPr id="8" name="Picture 7" descr="A group of people holding signs&#10;&#10;Description automatically generated with medium confidence">
            <a:extLst>
              <a:ext uri="{FF2B5EF4-FFF2-40B4-BE49-F238E27FC236}">
                <a16:creationId xmlns:a16="http://schemas.microsoft.com/office/drawing/2014/main" id="{CD6DDAF9-CFBC-49F0-A5B5-87F7451A2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88" y="0"/>
            <a:ext cx="4154311" cy="2336800"/>
          </a:xfrm>
          <a:prstGeom prst="rect">
            <a:avLst/>
          </a:prstGeom>
        </p:spPr>
      </p:pic>
      <p:sp>
        <p:nvSpPr>
          <p:cNvPr id="10" name="TextBox 9">
            <a:extLst>
              <a:ext uri="{FF2B5EF4-FFF2-40B4-BE49-F238E27FC236}">
                <a16:creationId xmlns:a16="http://schemas.microsoft.com/office/drawing/2014/main" id="{5FA6929A-08E1-41EF-B818-A7C6CA5C20F3}"/>
              </a:ext>
            </a:extLst>
          </p:cNvPr>
          <p:cNvSpPr txBox="1"/>
          <p:nvPr/>
        </p:nvSpPr>
        <p:spPr>
          <a:xfrm>
            <a:off x="2866368" y="2114618"/>
            <a:ext cx="5271909" cy="4632037"/>
          </a:xfrm>
          <a:prstGeom prst="rect">
            <a:avLst/>
          </a:prstGeom>
          <a:noFill/>
        </p:spPr>
        <p:txBody>
          <a:bodyPr wrap="square" rtlCol="0">
            <a:spAutoFit/>
          </a:bodyPr>
          <a:lstStyle/>
          <a:p>
            <a:pPr>
              <a:spcAft>
                <a:spcPts val="600"/>
              </a:spcAft>
            </a:pPr>
            <a:r>
              <a:rPr lang="en-US" sz="2000" b="1" dirty="0">
                <a:solidFill>
                  <a:schemeClr val="bg1"/>
                </a:solidFill>
              </a:rPr>
              <a:t>Long before the Covid pandemic, there was another pandemic in the U.S.- the diseases of systemic racism and police brutality that have plagued our nation throughout its history.</a:t>
            </a:r>
          </a:p>
          <a:p>
            <a:pPr>
              <a:spcAft>
                <a:spcPts val="600"/>
              </a:spcAft>
            </a:pPr>
            <a:r>
              <a:rPr lang="en-US" sz="2000" b="1" dirty="0">
                <a:solidFill>
                  <a:schemeClr val="bg1"/>
                </a:solidFill>
              </a:rPr>
              <a:t>May 25</a:t>
            </a:r>
            <a:r>
              <a:rPr lang="en-US" sz="2000" b="1" baseline="30000" dirty="0">
                <a:solidFill>
                  <a:schemeClr val="bg1"/>
                </a:solidFill>
              </a:rPr>
              <a:t>th</a:t>
            </a:r>
            <a:r>
              <a:rPr lang="en-US" sz="2000" b="1" dirty="0">
                <a:solidFill>
                  <a:schemeClr val="bg1"/>
                </a:solidFill>
              </a:rPr>
              <a:t>, Minneapolis police killed George Floyd. The gruesome act was caught on tape for the world to see. Protests erupted the next day and spread across the nation and around the world, with some turned into riots.</a:t>
            </a:r>
          </a:p>
          <a:p>
            <a:pPr>
              <a:spcAft>
                <a:spcPts val="600"/>
              </a:spcAft>
            </a:pPr>
            <a:r>
              <a:rPr lang="en-US" sz="2000" b="1" dirty="0">
                <a:solidFill>
                  <a:schemeClr val="bg1"/>
                </a:solidFill>
              </a:rPr>
              <a:t>Throughout June, nearly all media coverage and social dialogue was about police brutality, racism, protests, and riots. </a:t>
            </a:r>
          </a:p>
          <a:p>
            <a:pPr>
              <a:spcAft>
                <a:spcPts val="600"/>
              </a:spcAft>
            </a:pPr>
            <a:r>
              <a:rPr lang="en-US" sz="2000" b="1" dirty="0">
                <a:solidFill>
                  <a:schemeClr val="bg1"/>
                </a:solidFill>
              </a:rPr>
              <a:t>Covid was put on the backburner while a social revolution swept the country.</a:t>
            </a:r>
          </a:p>
        </p:txBody>
      </p:sp>
    </p:spTree>
    <p:extLst>
      <p:ext uri="{BB962C8B-B14F-4D97-AF65-F5344CB8AC3E}">
        <p14:creationId xmlns:p14="http://schemas.microsoft.com/office/powerpoint/2010/main" val="354259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line chart&#10;&#10;Description automatically generated">
            <a:extLst>
              <a:ext uri="{FF2B5EF4-FFF2-40B4-BE49-F238E27FC236}">
                <a16:creationId xmlns:a16="http://schemas.microsoft.com/office/drawing/2014/main" id="{FBB14C7C-318C-4683-8401-3409BABA3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752" y="1031001"/>
            <a:ext cx="8265248" cy="5826999"/>
          </a:xfrm>
          <a:prstGeom prst="rect">
            <a:avLst/>
          </a:prstGeom>
        </p:spPr>
      </p:pic>
      <p:sp>
        <p:nvSpPr>
          <p:cNvPr id="2" name="Title 1">
            <a:extLst>
              <a:ext uri="{FF2B5EF4-FFF2-40B4-BE49-F238E27FC236}">
                <a16:creationId xmlns:a16="http://schemas.microsoft.com/office/drawing/2014/main" id="{2954818B-C1CB-45D6-B496-D926BA639640}"/>
              </a:ext>
            </a:extLst>
          </p:cNvPr>
          <p:cNvSpPr>
            <a:spLocks noGrp="1"/>
          </p:cNvSpPr>
          <p:nvPr>
            <p:ph type="title"/>
          </p:nvPr>
        </p:nvSpPr>
        <p:spPr>
          <a:xfrm>
            <a:off x="0" y="14519"/>
            <a:ext cx="4819290" cy="1258602"/>
          </a:xfrm>
        </p:spPr>
        <p:txBody>
          <a:bodyPr vert="horz" lIns="91440" tIns="45720" rIns="91440" bIns="45720" rtlCol="0" anchor="b">
            <a:noAutofit/>
          </a:bodyPr>
          <a:lstStyle/>
          <a:p>
            <a:r>
              <a:rPr lang="en-US" b="1" u="sng" dirty="0"/>
              <a:t>July 2020</a:t>
            </a:r>
            <a:br>
              <a:rPr lang="en-US" b="1" dirty="0"/>
            </a:br>
            <a:r>
              <a:rPr lang="en-US" b="1" i="1" dirty="0"/>
              <a:t>“Look Who’s Back”</a:t>
            </a:r>
          </a:p>
        </p:txBody>
      </p:sp>
      <p:cxnSp>
        <p:nvCxnSpPr>
          <p:cNvPr id="13" name="Straight Connector 12">
            <a:extLst>
              <a:ext uri="{FF2B5EF4-FFF2-40B4-BE49-F238E27FC236}">
                <a16:creationId xmlns:a16="http://schemas.microsoft.com/office/drawing/2014/main" id="{750527CE-FCD0-40C8-B37A-39331C2A4F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44894-FBA0-4AE1-966C-EB66FF231805}"/>
              </a:ext>
            </a:extLst>
          </p:cNvPr>
          <p:cNvSpPr txBox="1"/>
          <p:nvPr/>
        </p:nvSpPr>
        <p:spPr>
          <a:xfrm>
            <a:off x="130628" y="1348850"/>
            <a:ext cx="3926752" cy="4478149"/>
          </a:xfrm>
          <a:prstGeom prst="rect">
            <a:avLst/>
          </a:prstGeom>
          <a:noFill/>
        </p:spPr>
        <p:txBody>
          <a:bodyPr wrap="square" rtlCol="0">
            <a:spAutoFit/>
          </a:bodyPr>
          <a:lstStyle/>
          <a:p>
            <a:pPr>
              <a:spcAft>
                <a:spcPts val="600"/>
              </a:spcAft>
            </a:pPr>
            <a:r>
              <a:rPr lang="en-US" b="1" dirty="0"/>
              <a:t>Americans went into summer fed up. </a:t>
            </a:r>
          </a:p>
          <a:p>
            <a:pPr>
              <a:spcAft>
                <a:spcPts val="600"/>
              </a:spcAft>
            </a:pPr>
            <a:r>
              <a:rPr lang="en-US" b="1" dirty="0"/>
              <a:t>Some were fed up with racism and police brutality, so they spent weeks protesting across the country.</a:t>
            </a:r>
          </a:p>
          <a:p>
            <a:pPr>
              <a:spcAft>
                <a:spcPts val="600"/>
              </a:spcAft>
            </a:pPr>
            <a:r>
              <a:rPr lang="en-US" b="1" dirty="0"/>
              <a:t>Others were fed up with staying home, so as states “opened up” for business and travel, people flooded the bars, restaurants, and beaches. </a:t>
            </a:r>
          </a:p>
          <a:p>
            <a:pPr>
              <a:spcAft>
                <a:spcPts val="600"/>
              </a:spcAft>
            </a:pPr>
            <a:r>
              <a:rPr lang="en-US" b="1" dirty="0"/>
              <a:t>People also gave up on masks and social distancing. I’ve never seen the local bars as packed as I have during this pandemic once they were allowed to reopen. Every bar I’d pass would have an overflowing parking lot all summer.</a:t>
            </a:r>
          </a:p>
        </p:txBody>
      </p:sp>
      <p:sp>
        <p:nvSpPr>
          <p:cNvPr id="6" name="TextBox 5">
            <a:extLst>
              <a:ext uri="{FF2B5EF4-FFF2-40B4-BE49-F238E27FC236}">
                <a16:creationId xmlns:a16="http://schemas.microsoft.com/office/drawing/2014/main" id="{F3EC3CE6-247E-49ED-B090-AF58BB619D93}"/>
              </a:ext>
            </a:extLst>
          </p:cNvPr>
          <p:cNvSpPr txBox="1"/>
          <p:nvPr/>
        </p:nvSpPr>
        <p:spPr>
          <a:xfrm>
            <a:off x="54747" y="5940259"/>
            <a:ext cx="4078514" cy="400110"/>
          </a:xfrm>
          <a:prstGeom prst="rect">
            <a:avLst/>
          </a:prstGeom>
          <a:noFill/>
        </p:spPr>
        <p:txBody>
          <a:bodyPr wrap="square" rtlCol="0">
            <a:spAutoFit/>
          </a:bodyPr>
          <a:lstStyle/>
          <a:p>
            <a:r>
              <a:rPr lang="en-US" sz="2000" b="1" dirty="0"/>
              <a:t>...And Covid soared to new heights.</a:t>
            </a:r>
          </a:p>
        </p:txBody>
      </p:sp>
    </p:spTree>
    <p:extLst>
      <p:ext uri="{BB962C8B-B14F-4D97-AF65-F5344CB8AC3E}">
        <p14:creationId xmlns:p14="http://schemas.microsoft.com/office/powerpoint/2010/main" val="2200626615"/>
      </p:ext>
    </p:extLst>
  </p:cSld>
  <p:clrMapOvr>
    <a:masterClrMapping/>
  </p:clrMapOvr>
</p:sld>
</file>

<file path=ppt/theme/theme1.xml><?xml version="1.0" encoding="utf-8"?>
<a:theme xmlns:a="http://schemas.openxmlformats.org/drawingml/2006/main" name="DashVTI">
  <a:themeElements>
    <a:clrScheme name="AnalogousFromLightSeedLeftStep">
      <a:dk1>
        <a:srgbClr val="000000"/>
      </a:dk1>
      <a:lt1>
        <a:srgbClr val="FFFFFF"/>
      </a:lt1>
      <a:dk2>
        <a:srgbClr val="412425"/>
      </a:dk2>
      <a:lt2>
        <a:srgbClr val="E8E2E4"/>
      </a:lt2>
      <a:accent1>
        <a:srgbClr val="80AA9F"/>
      </a:accent1>
      <a:accent2>
        <a:srgbClr val="75AC87"/>
      </a:accent2>
      <a:accent3>
        <a:srgbClr val="86AB81"/>
      </a:accent3>
      <a:accent4>
        <a:srgbClr val="90AA74"/>
      </a:accent4>
      <a:accent5>
        <a:srgbClr val="A1A47C"/>
      </a:accent5>
      <a:accent6>
        <a:srgbClr val="B29F7A"/>
      </a:accent6>
      <a:hlink>
        <a:srgbClr val="AE697C"/>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1834</TotalTime>
  <Words>2305</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Grandview Display</vt:lpstr>
      <vt:lpstr>DashVTI</vt:lpstr>
      <vt:lpstr>18 months in a pandemic</vt:lpstr>
      <vt:lpstr>December 2019  “Viviendo la Buena Vida”</vt:lpstr>
      <vt:lpstr>January 2020 “Oh Wow, What’s This?”</vt:lpstr>
      <vt:lpstr>February 2020 “Uncertainty”</vt:lpstr>
      <vt:lpstr>PowerPoint Presentation</vt:lpstr>
      <vt:lpstr>April 2020 “Safety Net”</vt:lpstr>
      <vt:lpstr>PowerPoint Presentation</vt:lpstr>
      <vt:lpstr>June 2020 “The Other Pandemic” </vt:lpstr>
      <vt:lpstr>July 2020 “Look Who’s Back”</vt:lpstr>
      <vt:lpstr>August 2020 “Changing Places &amp; Familiar Faces”</vt:lpstr>
      <vt:lpstr>September 2020 “This Could’ve Been Handled Better”</vt:lpstr>
      <vt:lpstr>October 2020 “Not a good mix”</vt:lpstr>
      <vt:lpstr>November 2020 “I Need a Break”</vt:lpstr>
      <vt:lpstr>December 2020 “Just a Blur”</vt:lpstr>
      <vt:lpstr>January 2021 “I Don’t Even Care Anymore”</vt:lpstr>
      <vt:lpstr>February 2021 “Light in the Tunnel”</vt:lpstr>
      <vt:lpstr>March 2021 “Nice Weather”</vt:lpstr>
      <vt:lpstr>April 2021 “Final Push”</vt:lpstr>
      <vt:lpstr>May 2021 “One Last Whirlwind”</vt:lpstr>
      <vt:lpstr>The Future “Clear My 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months in a pandemic</dc:title>
  <dc:creator>Coey, Jeremiah Lee</dc:creator>
  <cp:lastModifiedBy>Coey, Jeremiah Lee</cp:lastModifiedBy>
  <cp:revision>75</cp:revision>
  <dcterms:created xsi:type="dcterms:W3CDTF">2021-05-09T17:27:39Z</dcterms:created>
  <dcterms:modified xsi:type="dcterms:W3CDTF">2021-05-12T21:46:38Z</dcterms:modified>
</cp:coreProperties>
</file>